
<file path=[Content_Types].xml><?xml version="1.0" encoding="utf-8"?>
<Types xmlns="http://schemas.openxmlformats.org/package/2006/content-types">
  <Default Extension="1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93" r:id="rId5"/>
    <p:sldId id="288" r:id="rId6"/>
    <p:sldId id="295" r:id="rId7"/>
    <p:sldId id="304" r:id="rId8"/>
    <p:sldId id="298" r:id="rId9"/>
    <p:sldId id="297" r:id="rId10"/>
    <p:sldId id="290" r:id="rId11"/>
    <p:sldId id="303" r:id="rId12"/>
    <p:sldId id="291" r:id="rId13"/>
    <p:sldId id="299" r:id="rId14"/>
    <p:sldId id="30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2CB75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0" autoAdjust="0"/>
    <p:restoredTop sz="93664" autoAdjust="0"/>
  </p:normalViewPr>
  <p:slideViewPr>
    <p:cSldViewPr snapToGrid="0" snapToObjects="1">
      <p:cViewPr varScale="1">
        <p:scale>
          <a:sx n="40" d="100"/>
          <a:sy n="40" d="100"/>
        </p:scale>
        <p:origin x="80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0541C9-6C90-46C5-B110-2061AF5E2356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61F12D8-BAFB-417D-835E-EC0C22E3C3A0}">
      <dgm:prSet/>
      <dgm:spPr/>
      <dgm:t>
        <a:bodyPr/>
        <a:lstStyle/>
        <a:p>
          <a:r>
            <a:rPr lang="en-US" dirty="0"/>
            <a:t>Brief Overview of Apprenticeships</a:t>
          </a:r>
        </a:p>
      </dgm:t>
    </dgm:pt>
    <dgm:pt modelId="{1F632093-C452-459F-90B5-C14AC0DA57D9}" type="parTrans" cxnId="{720C55BC-5060-41D9-AD38-6A0EDDE8B0DC}">
      <dgm:prSet/>
      <dgm:spPr/>
      <dgm:t>
        <a:bodyPr/>
        <a:lstStyle/>
        <a:p>
          <a:endParaRPr lang="en-US"/>
        </a:p>
      </dgm:t>
    </dgm:pt>
    <dgm:pt modelId="{19579A90-8D1F-47BD-BE67-90EB9861242F}" type="sibTrans" cxnId="{720C55BC-5060-41D9-AD38-6A0EDDE8B0DC}">
      <dgm:prSet/>
      <dgm:spPr/>
      <dgm:t>
        <a:bodyPr/>
        <a:lstStyle/>
        <a:p>
          <a:endParaRPr lang="en-US"/>
        </a:p>
      </dgm:t>
    </dgm:pt>
    <dgm:pt modelId="{1B3D8B23-5E9A-4D08-A175-985BA80CAA32}">
      <dgm:prSet/>
      <dgm:spPr/>
      <dgm:t>
        <a:bodyPr/>
        <a:lstStyle/>
        <a:p>
          <a:r>
            <a:rPr lang="en-US"/>
            <a:t>Benefits of apprenticeships</a:t>
          </a:r>
        </a:p>
      </dgm:t>
    </dgm:pt>
    <dgm:pt modelId="{70049CA0-CCF3-4168-8B62-31F1C2516089}" type="parTrans" cxnId="{910DE69F-B746-44E1-A647-030217C632B1}">
      <dgm:prSet/>
      <dgm:spPr/>
      <dgm:t>
        <a:bodyPr/>
        <a:lstStyle/>
        <a:p>
          <a:endParaRPr lang="en-US"/>
        </a:p>
      </dgm:t>
    </dgm:pt>
    <dgm:pt modelId="{8C99B5E7-15F7-483E-8B56-7BBEBF0476F4}" type="sibTrans" cxnId="{910DE69F-B746-44E1-A647-030217C632B1}">
      <dgm:prSet/>
      <dgm:spPr/>
      <dgm:t>
        <a:bodyPr/>
        <a:lstStyle/>
        <a:p>
          <a:endParaRPr lang="en-US"/>
        </a:p>
      </dgm:t>
    </dgm:pt>
    <dgm:pt modelId="{0B441535-6599-495A-AD75-9A23671F7F2C}">
      <dgm:prSet/>
      <dgm:spPr/>
      <dgm:t>
        <a:bodyPr/>
        <a:lstStyle/>
        <a:p>
          <a:r>
            <a:rPr lang="en-US" dirty="0"/>
            <a:t>Partnering to customize an apprenticeship for you</a:t>
          </a:r>
        </a:p>
      </dgm:t>
    </dgm:pt>
    <dgm:pt modelId="{65DE8677-9153-4BB6-B52E-CC8514147F69}" type="parTrans" cxnId="{5DA001CC-CE58-4684-AB46-080A51C8C6AD}">
      <dgm:prSet/>
      <dgm:spPr/>
      <dgm:t>
        <a:bodyPr/>
        <a:lstStyle/>
        <a:p>
          <a:endParaRPr lang="en-US"/>
        </a:p>
      </dgm:t>
    </dgm:pt>
    <dgm:pt modelId="{6A04BC75-3E71-4503-8DB8-8335F4B1E974}" type="sibTrans" cxnId="{5DA001CC-CE58-4684-AB46-080A51C8C6AD}">
      <dgm:prSet/>
      <dgm:spPr/>
      <dgm:t>
        <a:bodyPr/>
        <a:lstStyle/>
        <a:p>
          <a:endParaRPr lang="en-US"/>
        </a:p>
      </dgm:t>
    </dgm:pt>
    <dgm:pt modelId="{A5EC25C1-F840-4A34-812B-AE89E93D94F3}" type="pres">
      <dgm:prSet presAssocID="{EF0541C9-6C90-46C5-B110-2061AF5E2356}" presName="linear" presStyleCnt="0">
        <dgm:presLayoutVars>
          <dgm:animLvl val="lvl"/>
          <dgm:resizeHandles val="exact"/>
        </dgm:presLayoutVars>
      </dgm:prSet>
      <dgm:spPr/>
    </dgm:pt>
    <dgm:pt modelId="{0354510F-6B7A-4CC0-9E79-1110FE4F4E51}" type="pres">
      <dgm:prSet presAssocID="{261F12D8-BAFB-417D-835E-EC0C22E3C3A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3EAD383-2569-440A-823A-E6ECFF34786B}" type="pres">
      <dgm:prSet presAssocID="{19579A90-8D1F-47BD-BE67-90EB9861242F}" presName="spacer" presStyleCnt="0"/>
      <dgm:spPr/>
    </dgm:pt>
    <dgm:pt modelId="{AFB5DFE0-57AE-4900-BC34-64774CFAA1FA}" type="pres">
      <dgm:prSet presAssocID="{1B3D8B23-5E9A-4D08-A175-985BA80CAA3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389FA7E-3BD2-42F5-BA82-AE25D7D59ED2}" type="pres">
      <dgm:prSet presAssocID="{8C99B5E7-15F7-483E-8B56-7BBEBF0476F4}" presName="spacer" presStyleCnt="0"/>
      <dgm:spPr/>
    </dgm:pt>
    <dgm:pt modelId="{75875ABA-BEA4-4464-826B-8DAD03BE550F}" type="pres">
      <dgm:prSet presAssocID="{0B441535-6599-495A-AD75-9A23671F7F2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0879005-85E9-4192-B919-9D73C5406898}" type="presOf" srcId="{261F12D8-BAFB-417D-835E-EC0C22E3C3A0}" destId="{0354510F-6B7A-4CC0-9E79-1110FE4F4E51}" srcOrd="0" destOrd="0" presId="urn:microsoft.com/office/officeart/2005/8/layout/vList2"/>
    <dgm:cxn modelId="{8468E25E-D2B3-4162-B6FF-74D492E36357}" type="presOf" srcId="{1B3D8B23-5E9A-4D08-A175-985BA80CAA32}" destId="{AFB5DFE0-57AE-4900-BC34-64774CFAA1FA}" srcOrd="0" destOrd="0" presId="urn:microsoft.com/office/officeart/2005/8/layout/vList2"/>
    <dgm:cxn modelId="{C6615E86-A28D-49E7-852E-163483090C1D}" type="presOf" srcId="{0B441535-6599-495A-AD75-9A23671F7F2C}" destId="{75875ABA-BEA4-4464-826B-8DAD03BE550F}" srcOrd="0" destOrd="0" presId="urn:microsoft.com/office/officeart/2005/8/layout/vList2"/>
    <dgm:cxn modelId="{910DE69F-B746-44E1-A647-030217C632B1}" srcId="{EF0541C9-6C90-46C5-B110-2061AF5E2356}" destId="{1B3D8B23-5E9A-4D08-A175-985BA80CAA32}" srcOrd="1" destOrd="0" parTransId="{70049CA0-CCF3-4168-8B62-31F1C2516089}" sibTransId="{8C99B5E7-15F7-483E-8B56-7BBEBF0476F4}"/>
    <dgm:cxn modelId="{BBFABDA7-EF3B-4E7C-809E-315359B5C595}" type="presOf" srcId="{EF0541C9-6C90-46C5-B110-2061AF5E2356}" destId="{A5EC25C1-F840-4A34-812B-AE89E93D94F3}" srcOrd="0" destOrd="0" presId="urn:microsoft.com/office/officeart/2005/8/layout/vList2"/>
    <dgm:cxn modelId="{720C55BC-5060-41D9-AD38-6A0EDDE8B0DC}" srcId="{EF0541C9-6C90-46C5-B110-2061AF5E2356}" destId="{261F12D8-BAFB-417D-835E-EC0C22E3C3A0}" srcOrd="0" destOrd="0" parTransId="{1F632093-C452-459F-90B5-C14AC0DA57D9}" sibTransId="{19579A90-8D1F-47BD-BE67-90EB9861242F}"/>
    <dgm:cxn modelId="{5DA001CC-CE58-4684-AB46-080A51C8C6AD}" srcId="{EF0541C9-6C90-46C5-B110-2061AF5E2356}" destId="{0B441535-6599-495A-AD75-9A23671F7F2C}" srcOrd="2" destOrd="0" parTransId="{65DE8677-9153-4BB6-B52E-CC8514147F69}" sibTransId="{6A04BC75-3E71-4503-8DB8-8335F4B1E974}"/>
    <dgm:cxn modelId="{01112257-DCB8-4648-BB60-8885EB5E9388}" type="presParOf" srcId="{A5EC25C1-F840-4A34-812B-AE89E93D94F3}" destId="{0354510F-6B7A-4CC0-9E79-1110FE4F4E51}" srcOrd="0" destOrd="0" presId="urn:microsoft.com/office/officeart/2005/8/layout/vList2"/>
    <dgm:cxn modelId="{4466C080-9E40-45FE-8DAC-97EFD05AC422}" type="presParOf" srcId="{A5EC25C1-F840-4A34-812B-AE89E93D94F3}" destId="{C3EAD383-2569-440A-823A-E6ECFF34786B}" srcOrd="1" destOrd="0" presId="urn:microsoft.com/office/officeart/2005/8/layout/vList2"/>
    <dgm:cxn modelId="{2E000304-59A1-4457-97C3-54771839A1BF}" type="presParOf" srcId="{A5EC25C1-F840-4A34-812B-AE89E93D94F3}" destId="{AFB5DFE0-57AE-4900-BC34-64774CFAA1FA}" srcOrd="2" destOrd="0" presId="urn:microsoft.com/office/officeart/2005/8/layout/vList2"/>
    <dgm:cxn modelId="{F6761DFF-2895-48C1-8E5E-9E9F9CBFE8BB}" type="presParOf" srcId="{A5EC25C1-F840-4A34-812B-AE89E93D94F3}" destId="{0389FA7E-3BD2-42F5-BA82-AE25D7D59ED2}" srcOrd="3" destOrd="0" presId="urn:microsoft.com/office/officeart/2005/8/layout/vList2"/>
    <dgm:cxn modelId="{27BD0655-AB2F-40D6-99D2-84354E71967A}" type="presParOf" srcId="{A5EC25C1-F840-4A34-812B-AE89E93D94F3}" destId="{75875ABA-BEA4-4464-826B-8DAD03BE550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DF3B3C-46EC-4D40-8CEF-FAA686FC5BF3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5648069-FC3B-4C8B-9864-E08881DF07A3}">
      <dgm:prSet/>
      <dgm:spPr/>
      <dgm:t>
        <a:bodyPr/>
        <a:lstStyle/>
        <a:p>
          <a:r>
            <a:rPr lang="en-US"/>
            <a:t>Employers may receive 50% reimbursement upon the completion of the completion of the school year,</a:t>
          </a:r>
        </a:p>
      </dgm:t>
    </dgm:pt>
    <dgm:pt modelId="{3ED0266E-D68F-4E4C-9732-DF97B5A7D70B}" type="parTrans" cxnId="{A581F69A-9A2D-4C7F-BE56-835605C27D15}">
      <dgm:prSet/>
      <dgm:spPr/>
      <dgm:t>
        <a:bodyPr/>
        <a:lstStyle/>
        <a:p>
          <a:endParaRPr lang="en-US"/>
        </a:p>
      </dgm:t>
    </dgm:pt>
    <dgm:pt modelId="{F1B7EEBD-124C-47C4-9773-77AB70899352}" type="sibTrans" cxnId="{A581F69A-9A2D-4C7F-BE56-835605C27D15}">
      <dgm:prSet/>
      <dgm:spPr/>
      <dgm:t>
        <a:bodyPr/>
        <a:lstStyle/>
        <a:p>
          <a:endParaRPr lang="en-US"/>
        </a:p>
      </dgm:t>
    </dgm:pt>
    <dgm:pt modelId="{C8199850-E21E-45E4-B4AB-11369F60B74B}">
      <dgm:prSet/>
      <dgm:spPr/>
      <dgm:t>
        <a:bodyPr/>
        <a:lstStyle/>
        <a:p>
          <a:r>
            <a:rPr lang="en-US"/>
            <a:t>Employers may receive $3,000 per newly registered apprentice</a:t>
          </a:r>
        </a:p>
      </dgm:t>
    </dgm:pt>
    <dgm:pt modelId="{43CFA558-E4BA-4CA5-BF14-5912B34ADCC9}" type="parTrans" cxnId="{5F6CCB1F-F4E2-4A1A-9C92-305038D60175}">
      <dgm:prSet/>
      <dgm:spPr/>
      <dgm:t>
        <a:bodyPr/>
        <a:lstStyle/>
        <a:p>
          <a:endParaRPr lang="en-US"/>
        </a:p>
      </dgm:t>
    </dgm:pt>
    <dgm:pt modelId="{0B83D569-F2EC-43EA-B1F1-1610E8F70BFC}" type="sibTrans" cxnId="{5F6CCB1F-F4E2-4A1A-9C92-305038D60175}">
      <dgm:prSet/>
      <dgm:spPr/>
      <dgm:t>
        <a:bodyPr/>
        <a:lstStyle/>
        <a:p>
          <a:endParaRPr lang="en-US"/>
        </a:p>
      </dgm:t>
    </dgm:pt>
    <dgm:pt modelId="{7371199C-F2DA-4C8B-8003-25593DB6CCFD}">
      <dgm:prSet/>
      <dgm:spPr/>
      <dgm:t>
        <a:bodyPr/>
        <a:lstStyle/>
        <a:p>
          <a:r>
            <a:rPr lang="en-US" dirty="0"/>
            <a:t>Employers may be reimbursed up to $4.680 for small firm and $3.120 for larger firms for the cost of the apprentice’s first 6 months</a:t>
          </a:r>
        </a:p>
      </dgm:t>
    </dgm:pt>
    <dgm:pt modelId="{8C433506-10C0-4D96-89EA-571E4B28AE13}" type="parTrans" cxnId="{EE01FCF2-F03E-40D3-898C-91DC8F30D605}">
      <dgm:prSet/>
      <dgm:spPr/>
      <dgm:t>
        <a:bodyPr/>
        <a:lstStyle/>
        <a:p>
          <a:endParaRPr lang="en-US"/>
        </a:p>
      </dgm:t>
    </dgm:pt>
    <dgm:pt modelId="{F56B82A9-5EFC-4A05-BC33-D724EF6BBD1A}" type="sibTrans" cxnId="{EE01FCF2-F03E-40D3-898C-91DC8F30D605}">
      <dgm:prSet/>
      <dgm:spPr/>
      <dgm:t>
        <a:bodyPr/>
        <a:lstStyle/>
        <a:p>
          <a:endParaRPr lang="en-US"/>
        </a:p>
      </dgm:t>
    </dgm:pt>
    <dgm:pt modelId="{6D987121-5D57-4C32-9546-B1688F6A1D47}" type="pres">
      <dgm:prSet presAssocID="{D0DF3B3C-46EC-4D40-8CEF-FAA686FC5BF3}" presName="diagram" presStyleCnt="0">
        <dgm:presLayoutVars>
          <dgm:dir/>
          <dgm:resizeHandles val="exact"/>
        </dgm:presLayoutVars>
      </dgm:prSet>
      <dgm:spPr/>
    </dgm:pt>
    <dgm:pt modelId="{4F714294-A20D-4CB7-A520-A1932EA6B9AA}" type="pres">
      <dgm:prSet presAssocID="{A5648069-FC3B-4C8B-9864-E08881DF07A3}" presName="node" presStyleLbl="node1" presStyleIdx="0" presStyleCnt="3">
        <dgm:presLayoutVars>
          <dgm:bulletEnabled val="1"/>
        </dgm:presLayoutVars>
      </dgm:prSet>
      <dgm:spPr/>
    </dgm:pt>
    <dgm:pt modelId="{FE06EF25-A496-41BC-906C-52131DBF2E00}" type="pres">
      <dgm:prSet presAssocID="{F1B7EEBD-124C-47C4-9773-77AB70899352}" presName="sibTrans" presStyleCnt="0"/>
      <dgm:spPr/>
    </dgm:pt>
    <dgm:pt modelId="{4053358C-B59B-4936-BAC2-EE5B49F1F24B}" type="pres">
      <dgm:prSet presAssocID="{C8199850-E21E-45E4-B4AB-11369F60B74B}" presName="node" presStyleLbl="node1" presStyleIdx="1" presStyleCnt="3">
        <dgm:presLayoutVars>
          <dgm:bulletEnabled val="1"/>
        </dgm:presLayoutVars>
      </dgm:prSet>
      <dgm:spPr/>
    </dgm:pt>
    <dgm:pt modelId="{E4AAD5EA-DAC0-4C09-8A93-89888F657557}" type="pres">
      <dgm:prSet presAssocID="{0B83D569-F2EC-43EA-B1F1-1610E8F70BFC}" presName="sibTrans" presStyleCnt="0"/>
      <dgm:spPr/>
    </dgm:pt>
    <dgm:pt modelId="{30C50F7D-A869-4A22-AAEB-222A513B254B}" type="pres">
      <dgm:prSet presAssocID="{7371199C-F2DA-4C8B-8003-25593DB6CCFD}" presName="node" presStyleLbl="node1" presStyleIdx="2" presStyleCnt="3">
        <dgm:presLayoutVars>
          <dgm:bulletEnabled val="1"/>
        </dgm:presLayoutVars>
      </dgm:prSet>
      <dgm:spPr/>
    </dgm:pt>
  </dgm:ptLst>
  <dgm:cxnLst>
    <dgm:cxn modelId="{5F6CCB1F-F4E2-4A1A-9C92-305038D60175}" srcId="{D0DF3B3C-46EC-4D40-8CEF-FAA686FC5BF3}" destId="{C8199850-E21E-45E4-B4AB-11369F60B74B}" srcOrd="1" destOrd="0" parTransId="{43CFA558-E4BA-4CA5-BF14-5912B34ADCC9}" sibTransId="{0B83D569-F2EC-43EA-B1F1-1610E8F70BFC}"/>
    <dgm:cxn modelId="{0F916763-2874-4DC7-B491-09E4CA11B345}" type="presOf" srcId="{D0DF3B3C-46EC-4D40-8CEF-FAA686FC5BF3}" destId="{6D987121-5D57-4C32-9546-B1688F6A1D47}" srcOrd="0" destOrd="0" presId="urn:microsoft.com/office/officeart/2005/8/layout/default"/>
    <dgm:cxn modelId="{A581F69A-9A2D-4C7F-BE56-835605C27D15}" srcId="{D0DF3B3C-46EC-4D40-8CEF-FAA686FC5BF3}" destId="{A5648069-FC3B-4C8B-9864-E08881DF07A3}" srcOrd="0" destOrd="0" parTransId="{3ED0266E-D68F-4E4C-9732-DF97B5A7D70B}" sibTransId="{F1B7EEBD-124C-47C4-9773-77AB70899352}"/>
    <dgm:cxn modelId="{905E2AAC-102C-43B1-AED4-011A25E22BD3}" type="presOf" srcId="{7371199C-F2DA-4C8B-8003-25593DB6CCFD}" destId="{30C50F7D-A869-4A22-AAEB-222A513B254B}" srcOrd="0" destOrd="0" presId="urn:microsoft.com/office/officeart/2005/8/layout/default"/>
    <dgm:cxn modelId="{C34212DE-F277-4875-B7CC-18DF5DB03032}" type="presOf" srcId="{A5648069-FC3B-4C8B-9864-E08881DF07A3}" destId="{4F714294-A20D-4CB7-A520-A1932EA6B9AA}" srcOrd="0" destOrd="0" presId="urn:microsoft.com/office/officeart/2005/8/layout/default"/>
    <dgm:cxn modelId="{B63AFDEC-48AF-4B65-B5E0-5E86FBE5E20A}" type="presOf" srcId="{C8199850-E21E-45E4-B4AB-11369F60B74B}" destId="{4053358C-B59B-4936-BAC2-EE5B49F1F24B}" srcOrd="0" destOrd="0" presId="urn:microsoft.com/office/officeart/2005/8/layout/default"/>
    <dgm:cxn modelId="{EE01FCF2-F03E-40D3-898C-91DC8F30D605}" srcId="{D0DF3B3C-46EC-4D40-8CEF-FAA686FC5BF3}" destId="{7371199C-F2DA-4C8B-8003-25593DB6CCFD}" srcOrd="2" destOrd="0" parTransId="{8C433506-10C0-4D96-89EA-571E4B28AE13}" sibTransId="{F56B82A9-5EFC-4A05-BC33-D724EF6BBD1A}"/>
    <dgm:cxn modelId="{61DB0503-CA7A-4E49-83B8-F38ED77D52A8}" type="presParOf" srcId="{6D987121-5D57-4C32-9546-B1688F6A1D47}" destId="{4F714294-A20D-4CB7-A520-A1932EA6B9AA}" srcOrd="0" destOrd="0" presId="urn:microsoft.com/office/officeart/2005/8/layout/default"/>
    <dgm:cxn modelId="{882B31E0-3ADD-4F39-9AC6-329C1E17ADDC}" type="presParOf" srcId="{6D987121-5D57-4C32-9546-B1688F6A1D47}" destId="{FE06EF25-A496-41BC-906C-52131DBF2E00}" srcOrd="1" destOrd="0" presId="urn:microsoft.com/office/officeart/2005/8/layout/default"/>
    <dgm:cxn modelId="{A1312AC5-042E-422F-AFC4-B54292EA3D37}" type="presParOf" srcId="{6D987121-5D57-4C32-9546-B1688F6A1D47}" destId="{4053358C-B59B-4936-BAC2-EE5B49F1F24B}" srcOrd="2" destOrd="0" presId="urn:microsoft.com/office/officeart/2005/8/layout/default"/>
    <dgm:cxn modelId="{7872CC85-516F-4CC7-B378-F6000FFABF59}" type="presParOf" srcId="{6D987121-5D57-4C32-9546-B1688F6A1D47}" destId="{E4AAD5EA-DAC0-4C09-8A93-89888F657557}" srcOrd="3" destOrd="0" presId="urn:microsoft.com/office/officeart/2005/8/layout/default"/>
    <dgm:cxn modelId="{173B0304-604A-47A1-B8BD-6DD05EA4DEB9}" type="presParOf" srcId="{6D987121-5D57-4C32-9546-B1688F6A1D47}" destId="{30C50F7D-A869-4A22-AAEB-222A513B254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C0232D-8AB4-49B2-8574-154AD8ECD1EA}" type="doc">
      <dgm:prSet loTypeId="urn:microsoft.com/office/officeart/2016/7/layout/HorizontalAction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FDEA7B1-2EA8-4F5F-A650-71AC9FF205C8}">
      <dgm:prSet/>
      <dgm:spPr/>
      <dgm:t>
        <a:bodyPr/>
        <a:lstStyle/>
        <a:p>
          <a:r>
            <a:rPr lang="en-US" b="1" dirty="0"/>
            <a:t>Help</a:t>
          </a:r>
        </a:p>
      </dgm:t>
    </dgm:pt>
    <dgm:pt modelId="{CF66C3B1-1FAE-4799-AB4C-15C2E5B49001}" type="parTrans" cxnId="{C993F84B-FCCC-46DE-9EA9-72FF52866AB1}">
      <dgm:prSet/>
      <dgm:spPr/>
      <dgm:t>
        <a:bodyPr/>
        <a:lstStyle/>
        <a:p>
          <a:endParaRPr lang="en-US"/>
        </a:p>
      </dgm:t>
    </dgm:pt>
    <dgm:pt modelId="{49EA12D6-B1DC-43A4-86CD-D16D8667CCCE}" type="sibTrans" cxnId="{C993F84B-FCCC-46DE-9EA9-72FF52866AB1}">
      <dgm:prSet/>
      <dgm:spPr/>
      <dgm:t>
        <a:bodyPr/>
        <a:lstStyle/>
        <a:p>
          <a:endParaRPr lang="en-US"/>
        </a:p>
      </dgm:t>
    </dgm:pt>
    <dgm:pt modelId="{D9DD4F8E-D1F8-48AB-8343-B9F9ACB7B415}">
      <dgm:prSet/>
      <dgm:spPr/>
      <dgm:t>
        <a:bodyPr/>
        <a:lstStyle/>
        <a:p>
          <a:pPr algn="ctr"/>
          <a:r>
            <a:rPr lang="en-US" dirty="0"/>
            <a:t>Exploring and understanding the process and provide an alternate approach to develop the talent pipeline</a:t>
          </a:r>
        </a:p>
      </dgm:t>
    </dgm:pt>
    <dgm:pt modelId="{14B31287-F6DC-448B-BFCD-5D7D8C4FF5C7}" type="parTrans" cxnId="{916D05D4-97FA-44D3-A097-8B5F4D41CE5C}">
      <dgm:prSet/>
      <dgm:spPr/>
      <dgm:t>
        <a:bodyPr/>
        <a:lstStyle/>
        <a:p>
          <a:endParaRPr lang="en-US"/>
        </a:p>
      </dgm:t>
    </dgm:pt>
    <dgm:pt modelId="{B3F5AFC0-FB15-4A32-B231-E1F401B35740}" type="sibTrans" cxnId="{916D05D4-97FA-44D3-A097-8B5F4D41CE5C}">
      <dgm:prSet/>
      <dgm:spPr/>
      <dgm:t>
        <a:bodyPr/>
        <a:lstStyle/>
        <a:p>
          <a:endParaRPr lang="en-US"/>
        </a:p>
      </dgm:t>
    </dgm:pt>
    <dgm:pt modelId="{2E8EF8D3-0FE1-4D9E-BBFF-F48CCEE778DD}">
      <dgm:prSet/>
      <dgm:spPr/>
      <dgm:t>
        <a:bodyPr/>
        <a:lstStyle/>
        <a:p>
          <a:r>
            <a:rPr lang="en-US" b="1" dirty="0"/>
            <a:t>Support</a:t>
          </a:r>
        </a:p>
      </dgm:t>
    </dgm:pt>
    <dgm:pt modelId="{D054AF31-CF5A-4937-A677-22985E69C971}" type="parTrans" cxnId="{EF95BAD2-D012-4C53-A10B-9EFD73CAEFCF}">
      <dgm:prSet/>
      <dgm:spPr/>
      <dgm:t>
        <a:bodyPr/>
        <a:lstStyle/>
        <a:p>
          <a:endParaRPr lang="en-US"/>
        </a:p>
      </dgm:t>
    </dgm:pt>
    <dgm:pt modelId="{DDF504C1-8055-453B-B0E6-67CDAC1BB48B}" type="sibTrans" cxnId="{EF95BAD2-D012-4C53-A10B-9EFD73CAEFCF}">
      <dgm:prSet/>
      <dgm:spPr/>
      <dgm:t>
        <a:bodyPr/>
        <a:lstStyle/>
        <a:p>
          <a:endParaRPr lang="en-US"/>
        </a:p>
      </dgm:t>
    </dgm:pt>
    <dgm:pt modelId="{6D331114-C451-47F9-98E4-1DB98B55AD10}">
      <dgm:prSet/>
      <dgm:spPr/>
      <dgm:t>
        <a:bodyPr/>
        <a:lstStyle/>
        <a:p>
          <a:pPr algn="ctr"/>
          <a:r>
            <a:rPr lang="en-US" dirty="0"/>
            <a:t> When creating new programs, and help designing and registering your program</a:t>
          </a:r>
        </a:p>
      </dgm:t>
    </dgm:pt>
    <dgm:pt modelId="{843DEDEC-E91F-4124-9EA6-F38F75E801B1}" type="parTrans" cxnId="{75AB9359-B98E-4A7C-B6DC-F4B26D193F70}">
      <dgm:prSet/>
      <dgm:spPr/>
      <dgm:t>
        <a:bodyPr/>
        <a:lstStyle/>
        <a:p>
          <a:endParaRPr lang="en-US"/>
        </a:p>
      </dgm:t>
    </dgm:pt>
    <dgm:pt modelId="{A7A673C1-6FA6-4A11-94D8-90C4826AF953}" type="sibTrans" cxnId="{75AB9359-B98E-4A7C-B6DC-F4B26D193F70}">
      <dgm:prSet/>
      <dgm:spPr/>
      <dgm:t>
        <a:bodyPr/>
        <a:lstStyle/>
        <a:p>
          <a:endParaRPr lang="en-US"/>
        </a:p>
      </dgm:t>
    </dgm:pt>
    <dgm:pt modelId="{8A51024C-CF31-4D32-94E0-123FCD35D542}">
      <dgm:prSet/>
      <dgm:spPr/>
      <dgm:t>
        <a:bodyPr/>
        <a:lstStyle/>
        <a:p>
          <a:r>
            <a:rPr lang="en-US" b="1" dirty="0"/>
            <a:t>Connect</a:t>
          </a:r>
        </a:p>
      </dgm:t>
    </dgm:pt>
    <dgm:pt modelId="{EE83064C-00F4-472D-994F-4D518A5B3D7F}" type="parTrans" cxnId="{06BF9214-F451-4AAF-93C6-BCF3D8084F30}">
      <dgm:prSet/>
      <dgm:spPr/>
      <dgm:t>
        <a:bodyPr/>
        <a:lstStyle/>
        <a:p>
          <a:endParaRPr lang="en-US"/>
        </a:p>
      </dgm:t>
    </dgm:pt>
    <dgm:pt modelId="{0E916F24-ACBA-4F22-B69F-34BE9945D5AF}" type="sibTrans" cxnId="{06BF9214-F451-4AAF-93C6-BCF3D8084F30}">
      <dgm:prSet/>
      <dgm:spPr/>
      <dgm:t>
        <a:bodyPr/>
        <a:lstStyle/>
        <a:p>
          <a:endParaRPr lang="en-US"/>
        </a:p>
      </dgm:t>
    </dgm:pt>
    <dgm:pt modelId="{B5ACD9D0-7948-4C66-9957-A4E8512978C8}">
      <dgm:prSet/>
      <dgm:spPr/>
      <dgm:t>
        <a:bodyPr/>
        <a:lstStyle/>
        <a:p>
          <a:pPr algn="ctr"/>
          <a:r>
            <a:rPr lang="en-US" dirty="0"/>
            <a:t>Outreach and use  various outlets to list your open positions &amp; make sure the right job seekers find your apprenticeship</a:t>
          </a:r>
        </a:p>
      </dgm:t>
    </dgm:pt>
    <dgm:pt modelId="{216F2A6B-ACD7-488C-9609-04D1BB74EB25}" type="parTrans" cxnId="{4AB32462-F571-4C7E-9C1D-E8E099F54554}">
      <dgm:prSet/>
      <dgm:spPr/>
      <dgm:t>
        <a:bodyPr/>
        <a:lstStyle/>
        <a:p>
          <a:endParaRPr lang="en-US"/>
        </a:p>
      </dgm:t>
    </dgm:pt>
    <dgm:pt modelId="{649F8F0B-4AA2-4AE5-96BE-749AF5B34C17}" type="sibTrans" cxnId="{4AB32462-F571-4C7E-9C1D-E8E099F54554}">
      <dgm:prSet/>
      <dgm:spPr/>
      <dgm:t>
        <a:bodyPr/>
        <a:lstStyle/>
        <a:p>
          <a:endParaRPr lang="en-US"/>
        </a:p>
      </dgm:t>
    </dgm:pt>
    <dgm:pt modelId="{405E0955-882A-46A8-BEEF-DF551E0F1528}">
      <dgm:prSet/>
      <dgm:spPr/>
      <dgm:t>
        <a:bodyPr/>
        <a:lstStyle/>
        <a:p>
          <a:pPr algn="ctr"/>
          <a:r>
            <a:rPr lang="en-US" dirty="0"/>
            <a:t> With apprenticeship experts and customize the right model for your business</a:t>
          </a:r>
        </a:p>
      </dgm:t>
    </dgm:pt>
    <dgm:pt modelId="{3D683A24-3F4B-4899-96FA-E2A0FD5D386F}" type="sibTrans" cxnId="{31714397-A4AC-4EAC-9D21-5914E24AD592}">
      <dgm:prSet/>
      <dgm:spPr/>
      <dgm:t>
        <a:bodyPr/>
        <a:lstStyle/>
        <a:p>
          <a:endParaRPr lang="en-US"/>
        </a:p>
      </dgm:t>
    </dgm:pt>
    <dgm:pt modelId="{062DE9DF-5046-43ED-8FB5-496F197D5B2C}" type="parTrans" cxnId="{31714397-A4AC-4EAC-9D21-5914E24AD592}">
      <dgm:prSet/>
      <dgm:spPr/>
      <dgm:t>
        <a:bodyPr/>
        <a:lstStyle/>
        <a:p>
          <a:endParaRPr lang="en-US"/>
        </a:p>
      </dgm:t>
    </dgm:pt>
    <dgm:pt modelId="{67E75147-E783-405E-8A5D-AB3DF9B7CA53}">
      <dgm:prSet/>
      <dgm:spPr/>
      <dgm:t>
        <a:bodyPr/>
        <a:lstStyle/>
        <a:p>
          <a:r>
            <a:rPr lang="en-US" b="1" dirty="0"/>
            <a:t>Promote</a:t>
          </a:r>
        </a:p>
      </dgm:t>
    </dgm:pt>
    <dgm:pt modelId="{DE3562AD-7977-4BC5-A27F-69A536FF720B}" type="sibTrans" cxnId="{91EB7043-CA85-44A0-8D9C-E9D092D6A998}">
      <dgm:prSet/>
      <dgm:spPr/>
      <dgm:t>
        <a:bodyPr/>
        <a:lstStyle/>
        <a:p>
          <a:endParaRPr lang="en-US"/>
        </a:p>
      </dgm:t>
    </dgm:pt>
    <dgm:pt modelId="{9DD346D1-62DD-4BD3-B52B-AE8079F53A1D}" type="parTrans" cxnId="{91EB7043-CA85-44A0-8D9C-E9D092D6A998}">
      <dgm:prSet/>
      <dgm:spPr/>
      <dgm:t>
        <a:bodyPr/>
        <a:lstStyle/>
        <a:p>
          <a:endParaRPr lang="en-US"/>
        </a:p>
      </dgm:t>
    </dgm:pt>
    <dgm:pt modelId="{D3275121-AE8E-447D-B9FB-8B0B68A6899A}" type="pres">
      <dgm:prSet presAssocID="{F7C0232D-8AB4-49B2-8574-154AD8ECD1EA}" presName="Name0" presStyleCnt="0">
        <dgm:presLayoutVars>
          <dgm:dir/>
          <dgm:animLvl val="lvl"/>
          <dgm:resizeHandles val="exact"/>
        </dgm:presLayoutVars>
      </dgm:prSet>
      <dgm:spPr/>
    </dgm:pt>
    <dgm:pt modelId="{55DA1EA9-1E9B-4726-B09B-DDAEE306CEC6}" type="pres">
      <dgm:prSet presAssocID="{BFDEA7B1-2EA8-4F5F-A650-71AC9FF205C8}" presName="composite" presStyleCnt="0"/>
      <dgm:spPr/>
    </dgm:pt>
    <dgm:pt modelId="{F52874F9-70F0-4740-B4B4-16D3E523099A}" type="pres">
      <dgm:prSet presAssocID="{BFDEA7B1-2EA8-4F5F-A650-71AC9FF205C8}" presName="parTx" presStyleLbl="alignNode1" presStyleIdx="0" presStyleCnt="4">
        <dgm:presLayoutVars>
          <dgm:chMax val="0"/>
          <dgm:chPref val="0"/>
        </dgm:presLayoutVars>
      </dgm:prSet>
      <dgm:spPr/>
    </dgm:pt>
    <dgm:pt modelId="{00EC5C91-E5AC-48F7-A062-43EA9A802A35}" type="pres">
      <dgm:prSet presAssocID="{BFDEA7B1-2EA8-4F5F-A650-71AC9FF205C8}" presName="desTx" presStyleLbl="alignAccFollowNode1" presStyleIdx="0" presStyleCnt="4">
        <dgm:presLayoutVars/>
      </dgm:prSet>
      <dgm:spPr/>
    </dgm:pt>
    <dgm:pt modelId="{A6D1A72B-9867-4BD9-AE8E-2B19E854F475}" type="pres">
      <dgm:prSet presAssocID="{49EA12D6-B1DC-43A4-86CD-D16D8667CCCE}" presName="space" presStyleCnt="0"/>
      <dgm:spPr/>
    </dgm:pt>
    <dgm:pt modelId="{8AA40735-173D-4E2C-9742-33ED521698B3}" type="pres">
      <dgm:prSet presAssocID="{2E8EF8D3-0FE1-4D9E-BBFF-F48CCEE778DD}" presName="composite" presStyleCnt="0"/>
      <dgm:spPr/>
    </dgm:pt>
    <dgm:pt modelId="{7293F77D-F1BF-445F-B5F1-4B6A95AEE3AF}" type="pres">
      <dgm:prSet presAssocID="{2E8EF8D3-0FE1-4D9E-BBFF-F48CCEE778DD}" presName="parTx" presStyleLbl="alignNode1" presStyleIdx="1" presStyleCnt="4">
        <dgm:presLayoutVars>
          <dgm:chMax val="0"/>
          <dgm:chPref val="0"/>
        </dgm:presLayoutVars>
      </dgm:prSet>
      <dgm:spPr/>
    </dgm:pt>
    <dgm:pt modelId="{BAD68ECD-1971-4759-9678-75BD8E5E8272}" type="pres">
      <dgm:prSet presAssocID="{2E8EF8D3-0FE1-4D9E-BBFF-F48CCEE778DD}" presName="desTx" presStyleLbl="alignAccFollowNode1" presStyleIdx="1" presStyleCnt="4">
        <dgm:presLayoutVars/>
      </dgm:prSet>
      <dgm:spPr/>
    </dgm:pt>
    <dgm:pt modelId="{C7864EFF-C3E4-4A3A-B65E-178EC57F5EAE}" type="pres">
      <dgm:prSet presAssocID="{DDF504C1-8055-453B-B0E6-67CDAC1BB48B}" presName="space" presStyleCnt="0"/>
      <dgm:spPr/>
    </dgm:pt>
    <dgm:pt modelId="{A0E08E0B-07E6-4E7F-AD8B-8CD1C2A680A6}" type="pres">
      <dgm:prSet presAssocID="{8A51024C-CF31-4D32-94E0-123FCD35D542}" presName="composite" presStyleCnt="0"/>
      <dgm:spPr/>
    </dgm:pt>
    <dgm:pt modelId="{A400515E-D350-4C53-9AED-0451BB79E033}" type="pres">
      <dgm:prSet presAssocID="{8A51024C-CF31-4D32-94E0-123FCD35D542}" presName="parTx" presStyleLbl="alignNode1" presStyleIdx="2" presStyleCnt="4" custLinFactNeighborX="2372" custLinFactNeighborY="-1424">
        <dgm:presLayoutVars>
          <dgm:chMax val="0"/>
          <dgm:chPref val="0"/>
        </dgm:presLayoutVars>
      </dgm:prSet>
      <dgm:spPr/>
    </dgm:pt>
    <dgm:pt modelId="{2099BFCC-0266-4F7E-A236-D14846702E63}" type="pres">
      <dgm:prSet presAssocID="{8A51024C-CF31-4D32-94E0-123FCD35D542}" presName="desTx" presStyleLbl="alignAccFollowNode1" presStyleIdx="2" presStyleCnt="4">
        <dgm:presLayoutVars/>
      </dgm:prSet>
      <dgm:spPr/>
    </dgm:pt>
    <dgm:pt modelId="{F1D08304-87F3-4057-AA17-E245F3D5A67F}" type="pres">
      <dgm:prSet presAssocID="{0E916F24-ACBA-4F22-B69F-34BE9945D5AF}" presName="space" presStyleCnt="0"/>
      <dgm:spPr/>
    </dgm:pt>
    <dgm:pt modelId="{D007F2DB-94B9-4F4C-BD97-38DA69B2F811}" type="pres">
      <dgm:prSet presAssocID="{67E75147-E783-405E-8A5D-AB3DF9B7CA53}" presName="composite" presStyleCnt="0"/>
      <dgm:spPr/>
    </dgm:pt>
    <dgm:pt modelId="{0D86F576-CB67-4706-A71E-7CE158DD7922}" type="pres">
      <dgm:prSet presAssocID="{67E75147-E783-405E-8A5D-AB3DF9B7CA53}" presName="parTx" presStyleLbl="alignNode1" presStyleIdx="3" presStyleCnt="4">
        <dgm:presLayoutVars>
          <dgm:chMax val="0"/>
          <dgm:chPref val="0"/>
        </dgm:presLayoutVars>
      </dgm:prSet>
      <dgm:spPr/>
    </dgm:pt>
    <dgm:pt modelId="{615F0415-F2DC-4B85-9625-9B6E4C18D4BF}" type="pres">
      <dgm:prSet presAssocID="{67E75147-E783-405E-8A5D-AB3DF9B7CA53}" presName="desTx" presStyleLbl="alignAccFollowNode1" presStyleIdx="3" presStyleCnt="4">
        <dgm:presLayoutVars/>
      </dgm:prSet>
      <dgm:spPr/>
    </dgm:pt>
  </dgm:ptLst>
  <dgm:cxnLst>
    <dgm:cxn modelId="{06AE5612-93F8-424D-8A2C-2F3D6D50D0E6}" type="presOf" srcId="{F7C0232D-8AB4-49B2-8574-154AD8ECD1EA}" destId="{D3275121-AE8E-447D-B9FB-8B0B68A6899A}" srcOrd="0" destOrd="0" presId="urn:microsoft.com/office/officeart/2016/7/layout/HorizontalActionList"/>
    <dgm:cxn modelId="{06BF9214-F451-4AAF-93C6-BCF3D8084F30}" srcId="{F7C0232D-8AB4-49B2-8574-154AD8ECD1EA}" destId="{8A51024C-CF31-4D32-94E0-123FCD35D542}" srcOrd="2" destOrd="0" parTransId="{EE83064C-00F4-472D-994F-4D518A5B3D7F}" sibTransId="{0E916F24-ACBA-4F22-B69F-34BE9945D5AF}"/>
    <dgm:cxn modelId="{14624F23-9D0A-4EC2-8A28-E609EEA7FFC0}" type="presOf" srcId="{6D331114-C451-47F9-98E4-1DB98B55AD10}" destId="{BAD68ECD-1971-4759-9678-75BD8E5E8272}" srcOrd="0" destOrd="0" presId="urn:microsoft.com/office/officeart/2016/7/layout/HorizontalActionList"/>
    <dgm:cxn modelId="{4AB32462-F571-4C7E-9C1D-E8E099F54554}" srcId="{67E75147-E783-405E-8A5D-AB3DF9B7CA53}" destId="{B5ACD9D0-7948-4C66-9957-A4E8512978C8}" srcOrd="0" destOrd="0" parTransId="{216F2A6B-ACD7-488C-9609-04D1BB74EB25}" sibTransId="{649F8F0B-4AA2-4AE5-96BE-749AF5B34C17}"/>
    <dgm:cxn modelId="{91EB7043-CA85-44A0-8D9C-E9D092D6A998}" srcId="{F7C0232D-8AB4-49B2-8574-154AD8ECD1EA}" destId="{67E75147-E783-405E-8A5D-AB3DF9B7CA53}" srcOrd="3" destOrd="0" parTransId="{9DD346D1-62DD-4BD3-B52B-AE8079F53A1D}" sibTransId="{DE3562AD-7977-4BC5-A27F-69A536FF720B}"/>
    <dgm:cxn modelId="{C993F84B-FCCC-46DE-9EA9-72FF52866AB1}" srcId="{F7C0232D-8AB4-49B2-8574-154AD8ECD1EA}" destId="{BFDEA7B1-2EA8-4F5F-A650-71AC9FF205C8}" srcOrd="0" destOrd="0" parTransId="{CF66C3B1-1FAE-4799-AB4C-15C2E5B49001}" sibTransId="{49EA12D6-B1DC-43A4-86CD-D16D8667CCCE}"/>
    <dgm:cxn modelId="{51C94D4E-B89B-4BE0-AE16-5350E7E35E40}" type="presOf" srcId="{BFDEA7B1-2EA8-4F5F-A650-71AC9FF205C8}" destId="{F52874F9-70F0-4740-B4B4-16D3E523099A}" srcOrd="0" destOrd="0" presId="urn:microsoft.com/office/officeart/2016/7/layout/HorizontalActionList"/>
    <dgm:cxn modelId="{75AB9359-B98E-4A7C-B6DC-F4B26D193F70}" srcId="{2E8EF8D3-0FE1-4D9E-BBFF-F48CCEE778DD}" destId="{6D331114-C451-47F9-98E4-1DB98B55AD10}" srcOrd="0" destOrd="0" parTransId="{843DEDEC-E91F-4124-9EA6-F38F75E801B1}" sibTransId="{A7A673C1-6FA6-4A11-94D8-90C4826AF953}"/>
    <dgm:cxn modelId="{584DA48B-F4A8-4390-9CFA-C26AF05D60C1}" type="presOf" srcId="{405E0955-882A-46A8-BEEF-DF551E0F1528}" destId="{2099BFCC-0266-4F7E-A236-D14846702E63}" srcOrd="0" destOrd="0" presId="urn:microsoft.com/office/officeart/2016/7/layout/HorizontalActionList"/>
    <dgm:cxn modelId="{31714397-A4AC-4EAC-9D21-5914E24AD592}" srcId="{8A51024C-CF31-4D32-94E0-123FCD35D542}" destId="{405E0955-882A-46A8-BEEF-DF551E0F1528}" srcOrd="0" destOrd="0" parTransId="{062DE9DF-5046-43ED-8FB5-496F197D5B2C}" sibTransId="{3D683A24-3F4B-4899-96FA-E2A0FD5D386F}"/>
    <dgm:cxn modelId="{6AEFC4BA-7AE8-4AEF-95EE-09FEFA5AA83E}" type="presOf" srcId="{8A51024C-CF31-4D32-94E0-123FCD35D542}" destId="{A400515E-D350-4C53-9AED-0451BB79E033}" srcOrd="0" destOrd="0" presId="urn:microsoft.com/office/officeart/2016/7/layout/HorizontalActionList"/>
    <dgm:cxn modelId="{EF95BAD2-D012-4C53-A10B-9EFD73CAEFCF}" srcId="{F7C0232D-8AB4-49B2-8574-154AD8ECD1EA}" destId="{2E8EF8D3-0FE1-4D9E-BBFF-F48CCEE778DD}" srcOrd="1" destOrd="0" parTransId="{D054AF31-CF5A-4937-A677-22985E69C971}" sibTransId="{DDF504C1-8055-453B-B0E6-67CDAC1BB48B}"/>
    <dgm:cxn modelId="{916D05D4-97FA-44D3-A097-8B5F4D41CE5C}" srcId="{BFDEA7B1-2EA8-4F5F-A650-71AC9FF205C8}" destId="{D9DD4F8E-D1F8-48AB-8343-B9F9ACB7B415}" srcOrd="0" destOrd="0" parTransId="{14B31287-F6DC-448B-BFCD-5D7D8C4FF5C7}" sibTransId="{B3F5AFC0-FB15-4A32-B231-E1F401B35740}"/>
    <dgm:cxn modelId="{3248AFD7-3FC2-4075-88BD-A4A2DD73BD77}" type="presOf" srcId="{2E8EF8D3-0FE1-4D9E-BBFF-F48CCEE778DD}" destId="{7293F77D-F1BF-445F-B5F1-4B6A95AEE3AF}" srcOrd="0" destOrd="0" presId="urn:microsoft.com/office/officeart/2016/7/layout/HorizontalActionList"/>
    <dgm:cxn modelId="{3278EDD9-5010-4177-AF15-B26996D64B48}" type="presOf" srcId="{67E75147-E783-405E-8A5D-AB3DF9B7CA53}" destId="{0D86F576-CB67-4706-A71E-7CE158DD7922}" srcOrd="0" destOrd="0" presId="urn:microsoft.com/office/officeart/2016/7/layout/HorizontalActionList"/>
    <dgm:cxn modelId="{F4B452F9-C2F3-4F4B-9B19-A1E8850BF731}" type="presOf" srcId="{D9DD4F8E-D1F8-48AB-8343-B9F9ACB7B415}" destId="{00EC5C91-E5AC-48F7-A062-43EA9A802A35}" srcOrd="0" destOrd="0" presId="urn:microsoft.com/office/officeart/2016/7/layout/HorizontalActionList"/>
    <dgm:cxn modelId="{3BB9DEFD-6D85-454A-B650-D0BBA7AA8A4B}" type="presOf" srcId="{B5ACD9D0-7948-4C66-9957-A4E8512978C8}" destId="{615F0415-F2DC-4B85-9625-9B6E4C18D4BF}" srcOrd="0" destOrd="0" presId="urn:microsoft.com/office/officeart/2016/7/layout/HorizontalActionList"/>
    <dgm:cxn modelId="{A4F0A09F-7EC1-4562-956D-23B7A2797096}" type="presParOf" srcId="{D3275121-AE8E-447D-B9FB-8B0B68A6899A}" destId="{55DA1EA9-1E9B-4726-B09B-DDAEE306CEC6}" srcOrd="0" destOrd="0" presId="urn:microsoft.com/office/officeart/2016/7/layout/HorizontalActionList"/>
    <dgm:cxn modelId="{C5E28127-487C-4FD0-A5AB-464EE6DDA355}" type="presParOf" srcId="{55DA1EA9-1E9B-4726-B09B-DDAEE306CEC6}" destId="{F52874F9-70F0-4740-B4B4-16D3E523099A}" srcOrd="0" destOrd="0" presId="urn:microsoft.com/office/officeart/2016/7/layout/HorizontalActionList"/>
    <dgm:cxn modelId="{9BA1FD91-DE46-4FEF-877D-12C4DBB32482}" type="presParOf" srcId="{55DA1EA9-1E9B-4726-B09B-DDAEE306CEC6}" destId="{00EC5C91-E5AC-48F7-A062-43EA9A802A35}" srcOrd="1" destOrd="0" presId="urn:microsoft.com/office/officeart/2016/7/layout/HorizontalActionList"/>
    <dgm:cxn modelId="{EE027AC0-B4B6-4173-B17C-349562C3E9B3}" type="presParOf" srcId="{D3275121-AE8E-447D-B9FB-8B0B68A6899A}" destId="{A6D1A72B-9867-4BD9-AE8E-2B19E854F475}" srcOrd="1" destOrd="0" presId="urn:microsoft.com/office/officeart/2016/7/layout/HorizontalActionList"/>
    <dgm:cxn modelId="{A0C01EBB-7193-45F5-A802-856A794C560F}" type="presParOf" srcId="{D3275121-AE8E-447D-B9FB-8B0B68A6899A}" destId="{8AA40735-173D-4E2C-9742-33ED521698B3}" srcOrd="2" destOrd="0" presId="urn:microsoft.com/office/officeart/2016/7/layout/HorizontalActionList"/>
    <dgm:cxn modelId="{E94D501A-E303-4430-AE39-099113C2C56D}" type="presParOf" srcId="{8AA40735-173D-4E2C-9742-33ED521698B3}" destId="{7293F77D-F1BF-445F-B5F1-4B6A95AEE3AF}" srcOrd="0" destOrd="0" presId="urn:microsoft.com/office/officeart/2016/7/layout/HorizontalActionList"/>
    <dgm:cxn modelId="{EBC3AE0B-9A5B-478D-935B-65CE473C718F}" type="presParOf" srcId="{8AA40735-173D-4E2C-9742-33ED521698B3}" destId="{BAD68ECD-1971-4759-9678-75BD8E5E8272}" srcOrd="1" destOrd="0" presId="urn:microsoft.com/office/officeart/2016/7/layout/HorizontalActionList"/>
    <dgm:cxn modelId="{C9D6A5D1-27D1-461C-87B2-FEAD41FB6E6D}" type="presParOf" srcId="{D3275121-AE8E-447D-B9FB-8B0B68A6899A}" destId="{C7864EFF-C3E4-4A3A-B65E-178EC57F5EAE}" srcOrd="3" destOrd="0" presId="urn:microsoft.com/office/officeart/2016/7/layout/HorizontalActionList"/>
    <dgm:cxn modelId="{53FEEE37-ACC5-4AF0-B054-1D618BA8CAA9}" type="presParOf" srcId="{D3275121-AE8E-447D-B9FB-8B0B68A6899A}" destId="{A0E08E0B-07E6-4E7F-AD8B-8CD1C2A680A6}" srcOrd="4" destOrd="0" presId="urn:microsoft.com/office/officeart/2016/7/layout/HorizontalActionList"/>
    <dgm:cxn modelId="{F3087557-A79C-47FF-A41B-93CB5E6B4E42}" type="presParOf" srcId="{A0E08E0B-07E6-4E7F-AD8B-8CD1C2A680A6}" destId="{A400515E-D350-4C53-9AED-0451BB79E033}" srcOrd="0" destOrd="0" presId="urn:microsoft.com/office/officeart/2016/7/layout/HorizontalActionList"/>
    <dgm:cxn modelId="{CAE7D06A-9DC3-4627-A581-DE7B50EA044D}" type="presParOf" srcId="{A0E08E0B-07E6-4E7F-AD8B-8CD1C2A680A6}" destId="{2099BFCC-0266-4F7E-A236-D14846702E63}" srcOrd="1" destOrd="0" presId="urn:microsoft.com/office/officeart/2016/7/layout/HorizontalActionList"/>
    <dgm:cxn modelId="{F4AAEF23-EE4A-48B0-87B0-E3749DFA135E}" type="presParOf" srcId="{D3275121-AE8E-447D-B9FB-8B0B68A6899A}" destId="{F1D08304-87F3-4057-AA17-E245F3D5A67F}" srcOrd="5" destOrd="0" presId="urn:microsoft.com/office/officeart/2016/7/layout/HorizontalActionList"/>
    <dgm:cxn modelId="{AD7D42FC-7A47-497B-9BE1-A9805788B50D}" type="presParOf" srcId="{D3275121-AE8E-447D-B9FB-8B0B68A6899A}" destId="{D007F2DB-94B9-4F4C-BD97-38DA69B2F811}" srcOrd="6" destOrd="0" presId="urn:microsoft.com/office/officeart/2016/7/layout/HorizontalActionList"/>
    <dgm:cxn modelId="{5653C074-DD25-432B-AC18-0B404C518F64}" type="presParOf" srcId="{D007F2DB-94B9-4F4C-BD97-38DA69B2F811}" destId="{0D86F576-CB67-4706-A71E-7CE158DD7922}" srcOrd="0" destOrd="0" presId="urn:microsoft.com/office/officeart/2016/7/layout/HorizontalActionList"/>
    <dgm:cxn modelId="{882282E8-6288-4B0E-BE18-D096BA192532}" type="presParOf" srcId="{D007F2DB-94B9-4F4C-BD97-38DA69B2F811}" destId="{615F0415-F2DC-4B85-9625-9B6E4C18D4BF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54510F-6B7A-4CC0-9E79-1110FE4F4E51}">
      <dsp:nvSpPr>
        <dsp:cNvPr id="0" name=""/>
        <dsp:cNvSpPr/>
      </dsp:nvSpPr>
      <dsp:spPr>
        <a:xfrm>
          <a:off x="0" y="445866"/>
          <a:ext cx="3424739" cy="12741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Brief Overview of Apprenticeships</a:t>
          </a:r>
        </a:p>
      </dsp:txBody>
      <dsp:txXfrm>
        <a:off x="62198" y="508064"/>
        <a:ext cx="3300343" cy="1149734"/>
      </dsp:txXfrm>
    </dsp:sp>
    <dsp:sp modelId="{AFB5DFE0-57AE-4900-BC34-64774CFAA1FA}">
      <dsp:nvSpPr>
        <dsp:cNvPr id="0" name=""/>
        <dsp:cNvSpPr/>
      </dsp:nvSpPr>
      <dsp:spPr>
        <a:xfrm>
          <a:off x="0" y="1789116"/>
          <a:ext cx="3424739" cy="12741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Benefits of apprenticeships</a:t>
          </a:r>
        </a:p>
      </dsp:txBody>
      <dsp:txXfrm>
        <a:off x="62198" y="1851314"/>
        <a:ext cx="3300343" cy="1149734"/>
      </dsp:txXfrm>
    </dsp:sp>
    <dsp:sp modelId="{75875ABA-BEA4-4464-826B-8DAD03BE550F}">
      <dsp:nvSpPr>
        <dsp:cNvPr id="0" name=""/>
        <dsp:cNvSpPr/>
      </dsp:nvSpPr>
      <dsp:spPr>
        <a:xfrm>
          <a:off x="0" y="3132366"/>
          <a:ext cx="3424739" cy="12741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Partnering to customize an apprenticeship for you</a:t>
          </a:r>
        </a:p>
      </dsp:txBody>
      <dsp:txXfrm>
        <a:off x="62198" y="3194564"/>
        <a:ext cx="3300343" cy="11497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714294-A20D-4CB7-A520-A1932EA6B9AA}">
      <dsp:nvSpPr>
        <dsp:cNvPr id="0" name=""/>
        <dsp:cNvSpPr/>
      </dsp:nvSpPr>
      <dsp:spPr>
        <a:xfrm>
          <a:off x="0" y="820218"/>
          <a:ext cx="3414946" cy="20489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Employers may receive 50% reimbursement upon the completion of the completion of the school year,</a:t>
          </a:r>
        </a:p>
      </dsp:txBody>
      <dsp:txXfrm>
        <a:off x="0" y="820218"/>
        <a:ext cx="3414946" cy="2048967"/>
      </dsp:txXfrm>
    </dsp:sp>
    <dsp:sp modelId="{4053358C-B59B-4936-BAC2-EE5B49F1F24B}">
      <dsp:nvSpPr>
        <dsp:cNvPr id="0" name=""/>
        <dsp:cNvSpPr/>
      </dsp:nvSpPr>
      <dsp:spPr>
        <a:xfrm>
          <a:off x="3756441" y="820218"/>
          <a:ext cx="3414946" cy="2048967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Employers may receive $3,000 per newly registered apprentice</a:t>
          </a:r>
        </a:p>
      </dsp:txBody>
      <dsp:txXfrm>
        <a:off x="3756441" y="820218"/>
        <a:ext cx="3414946" cy="2048967"/>
      </dsp:txXfrm>
    </dsp:sp>
    <dsp:sp modelId="{30C50F7D-A869-4A22-AAEB-222A513B254B}">
      <dsp:nvSpPr>
        <dsp:cNvPr id="0" name=""/>
        <dsp:cNvSpPr/>
      </dsp:nvSpPr>
      <dsp:spPr>
        <a:xfrm>
          <a:off x="7512882" y="820218"/>
          <a:ext cx="3414946" cy="2048967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Employers may be reimbursed up to $4.680 for small firm and $3.120 for larger firms for the cost of the apprentice’s first 6 months</a:t>
          </a:r>
        </a:p>
      </dsp:txBody>
      <dsp:txXfrm>
        <a:off x="7512882" y="820218"/>
        <a:ext cx="3414946" cy="20489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2874F9-70F0-4740-B4B4-16D3E523099A}">
      <dsp:nvSpPr>
        <dsp:cNvPr id="0" name=""/>
        <dsp:cNvSpPr/>
      </dsp:nvSpPr>
      <dsp:spPr>
        <a:xfrm>
          <a:off x="7438" y="466121"/>
          <a:ext cx="2544259" cy="7632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1053" tIns="201053" rIns="201053" bIns="201053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Help</a:t>
          </a:r>
        </a:p>
      </dsp:txBody>
      <dsp:txXfrm>
        <a:off x="7438" y="466121"/>
        <a:ext cx="2544259" cy="763277"/>
      </dsp:txXfrm>
    </dsp:sp>
    <dsp:sp modelId="{00EC5C91-E5AC-48F7-A062-43EA9A802A35}">
      <dsp:nvSpPr>
        <dsp:cNvPr id="0" name=""/>
        <dsp:cNvSpPr/>
      </dsp:nvSpPr>
      <dsp:spPr>
        <a:xfrm>
          <a:off x="7438" y="1229399"/>
          <a:ext cx="2544259" cy="265581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316" tIns="251316" rIns="251316" bIns="251316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Exploring and understanding the process and provide an alternate approach to develop the talent pipeline</a:t>
          </a:r>
        </a:p>
      </dsp:txBody>
      <dsp:txXfrm>
        <a:off x="7438" y="1229399"/>
        <a:ext cx="2544259" cy="2655816"/>
      </dsp:txXfrm>
    </dsp:sp>
    <dsp:sp modelId="{7293F77D-F1BF-445F-B5F1-4B6A95AEE3AF}">
      <dsp:nvSpPr>
        <dsp:cNvPr id="0" name=""/>
        <dsp:cNvSpPr/>
      </dsp:nvSpPr>
      <dsp:spPr>
        <a:xfrm>
          <a:off x="2659592" y="466121"/>
          <a:ext cx="2544259" cy="76327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1053" tIns="201053" rIns="201053" bIns="201053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Support</a:t>
          </a:r>
        </a:p>
      </dsp:txBody>
      <dsp:txXfrm>
        <a:off x="2659592" y="466121"/>
        <a:ext cx="2544259" cy="763277"/>
      </dsp:txXfrm>
    </dsp:sp>
    <dsp:sp modelId="{BAD68ECD-1971-4759-9678-75BD8E5E8272}">
      <dsp:nvSpPr>
        <dsp:cNvPr id="0" name=""/>
        <dsp:cNvSpPr/>
      </dsp:nvSpPr>
      <dsp:spPr>
        <a:xfrm>
          <a:off x="2659592" y="1229399"/>
          <a:ext cx="2544259" cy="265581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316" tIns="251316" rIns="251316" bIns="251316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When creating new programs, and help designing and registering your program</a:t>
          </a:r>
        </a:p>
      </dsp:txBody>
      <dsp:txXfrm>
        <a:off x="2659592" y="1229399"/>
        <a:ext cx="2544259" cy="2655816"/>
      </dsp:txXfrm>
    </dsp:sp>
    <dsp:sp modelId="{A400515E-D350-4C53-9AED-0451BB79E033}">
      <dsp:nvSpPr>
        <dsp:cNvPr id="0" name=""/>
        <dsp:cNvSpPr/>
      </dsp:nvSpPr>
      <dsp:spPr>
        <a:xfrm>
          <a:off x="5372097" y="455252"/>
          <a:ext cx="2544259" cy="7632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1053" tIns="201053" rIns="201053" bIns="201053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Connect</a:t>
          </a:r>
        </a:p>
      </dsp:txBody>
      <dsp:txXfrm>
        <a:off x="5372097" y="455252"/>
        <a:ext cx="2544259" cy="763277"/>
      </dsp:txXfrm>
    </dsp:sp>
    <dsp:sp modelId="{2099BFCC-0266-4F7E-A236-D14846702E63}">
      <dsp:nvSpPr>
        <dsp:cNvPr id="0" name=""/>
        <dsp:cNvSpPr/>
      </dsp:nvSpPr>
      <dsp:spPr>
        <a:xfrm>
          <a:off x="5311747" y="1229399"/>
          <a:ext cx="2544259" cy="2655816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316" tIns="251316" rIns="251316" bIns="251316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With apprenticeship experts and customize the right model for your business</a:t>
          </a:r>
        </a:p>
      </dsp:txBody>
      <dsp:txXfrm>
        <a:off x="5311747" y="1229399"/>
        <a:ext cx="2544259" cy="2655816"/>
      </dsp:txXfrm>
    </dsp:sp>
    <dsp:sp modelId="{0D86F576-CB67-4706-A71E-7CE158DD7922}">
      <dsp:nvSpPr>
        <dsp:cNvPr id="0" name=""/>
        <dsp:cNvSpPr/>
      </dsp:nvSpPr>
      <dsp:spPr>
        <a:xfrm>
          <a:off x="7963901" y="466121"/>
          <a:ext cx="2544259" cy="7632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1053" tIns="201053" rIns="201053" bIns="201053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Promote</a:t>
          </a:r>
        </a:p>
      </dsp:txBody>
      <dsp:txXfrm>
        <a:off x="7963901" y="466121"/>
        <a:ext cx="2544259" cy="763277"/>
      </dsp:txXfrm>
    </dsp:sp>
    <dsp:sp modelId="{615F0415-F2DC-4B85-9625-9B6E4C18D4BF}">
      <dsp:nvSpPr>
        <dsp:cNvPr id="0" name=""/>
        <dsp:cNvSpPr/>
      </dsp:nvSpPr>
      <dsp:spPr>
        <a:xfrm>
          <a:off x="7963901" y="1229399"/>
          <a:ext cx="2544259" cy="265581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316" tIns="251316" rIns="251316" bIns="251316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Outreach and use  various outlets to list your open positions &amp; make sure the right job seekers find your apprenticeship</a:t>
          </a:r>
        </a:p>
      </dsp:txBody>
      <dsp:txXfrm>
        <a:off x="7963901" y="1229399"/>
        <a:ext cx="2544259" cy="2655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1A151-F6DD-4EBB-9384-F16DF0FD512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BAD85-3004-49AB-90CB-9E1B937A8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25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BAD85-3004-49AB-90CB-9E1B937A8E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93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BAD85-3004-49AB-90CB-9E1B937A8E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BAD85-3004-49AB-90CB-9E1B937A8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06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46DE6-3336-457D-A091-FA20AC1C53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471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46DE6-3336-457D-A091-FA20AC1C53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816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BAD85-3004-49AB-90CB-9E1B937A8E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75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BAD85-3004-49AB-90CB-9E1B937A8E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99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BAD85-3004-49AB-90CB-9E1B937A8E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19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BAD85-3004-49AB-90CB-9E1B937A8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453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BDD57-B5EA-0143-809A-92E6504DA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BE801D-DF2A-894C-922D-61456DBC1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20FDA-721F-CB49-B256-486B4A961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FB2C0-B561-4941-AE5A-01DFF4207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4044" y="6356350"/>
            <a:ext cx="2743200" cy="365125"/>
          </a:xfrm>
        </p:spPr>
        <p:txBody>
          <a:bodyPr/>
          <a:lstStyle/>
          <a:p>
            <a:fld id="{E714F8C5-F64B-1745-B1D7-831F48F80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53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8B2A-922F-7940-B2EB-BCD9DD166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87703"/>
            <a:ext cx="95250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D37975-BAC5-2C45-AC13-4488F2C4D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A7500-622F-7C43-A5F4-51B9367DD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4ED8-9ED5-4B4A-BE5A-B7C485B8202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EAA6C-8D15-8941-A459-0E2B5A552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6E35E-8AF4-334A-8EBB-33C6A7B9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F8C5-F64B-1745-B1D7-831F48F80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48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182995-FA54-2743-8507-10BC182CFE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859508"/>
            <a:ext cx="2628900" cy="3964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9E0E7-C6F4-D14B-8680-80AC3E45E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4591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E46D9-44D5-7942-A43B-8A7493A7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4756" y="6356350"/>
            <a:ext cx="2743200" cy="365125"/>
          </a:xfrm>
        </p:spPr>
        <p:txBody>
          <a:bodyPr/>
          <a:lstStyle/>
          <a:p>
            <a:fld id="{2DD64ED8-9ED5-4B4A-BE5A-B7C485B8202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84A23-A9D4-3243-8991-31E8097EE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327D4-BC91-6140-857E-80BD40498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F8C5-F64B-1745-B1D7-831F48F80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7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17075-B839-3445-9CC9-001ABC0CE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623" y="519603"/>
            <a:ext cx="1059461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44AFB-4038-7A46-9C97-837054CC5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623" y="2145182"/>
            <a:ext cx="10594613" cy="37005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A3E82-BD40-0647-B0C9-43F6E59FD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649" y="6405358"/>
            <a:ext cx="2735263" cy="355099"/>
          </a:xfrm>
        </p:spPr>
        <p:txBody>
          <a:bodyPr/>
          <a:lstStyle/>
          <a:p>
            <a:fld id="{2DD64ED8-9ED5-4B4A-BE5A-B7C485B8202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4A84D-A3B8-F147-B1B7-485063701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DA5FA-5E1C-224A-9B3B-8417A20B3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2949751" cy="365125"/>
          </a:xfrm>
        </p:spPr>
        <p:txBody>
          <a:bodyPr/>
          <a:lstStyle/>
          <a:p>
            <a:fld id="{E714F8C5-F64B-1745-B1D7-831F48F80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10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1142F-7140-6F43-9A0D-573E0BF98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151468"/>
            <a:ext cx="10609427" cy="341100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FAC01-AD2F-994C-857A-BCD600BC6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486" y="4571946"/>
            <a:ext cx="106757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210F7-502B-6445-B797-7C9E48743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4ED8-9ED5-4B4A-BE5A-B7C485B8202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827E4-A92E-154E-99E3-6BA6FBAA7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8496E-BA2E-FE46-8B0F-C311F2BC0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F8C5-F64B-1745-B1D7-831F48F80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E3E49-7E1C-1042-979B-A8742D7E2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622" y="509978"/>
            <a:ext cx="1074137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EB376-5A7D-A248-AC4A-9BEE682E7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2622" y="2145181"/>
            <a:ext cx="5173132" cy="40317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15253-BBDE-ED4B-ACDB-B30A5E448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7665" y="2145179"/>
            <a:ext cx="5325519" cy="40317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C20E-AA1B-9644-A10F-67142BFB5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40" y="6356350"/>
            <a:ext cx="2743200" cy="365125"/>
          </a:xfrm>
        </p:spPr>
        <p:txBody>
          <a:bodyPr/>
          <a:lstStyle/>
          <a:p>
            <a:fld id="{2DD64ED8-9ED5-4B4A-BE5A-B7C485B8202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6A242-C8FE-284B-A68C-275EC156A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8DB26-97C4-F542-BD6E-563837E7B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9984" y="6357056"/>
            <a:ext cx="2743200" cy="365125"/>
          </a:xfrm>
        </p:spPr>
        <p:txBody>
          <a:bodyPr/>
          <a:lstStyle/>
          <a:p>
            <a:fld id="{E714F8C5-F64B-1745-B1D7-831F48F80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32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7F46B-4F02-5A4C-907A-6C40A6CDC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095" y="544071"/>
            <a:ext cx="1060714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B6E3F-FB3D-0D48-88FD-C388B19FB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0095" y="1883875"/>
            <a:ext cx="5157787" cy="6241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067BFD-F905-8C42-927B-32446C2C4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2622" y="2505075"/>
            <a:ext cx="5157787" cy="3373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8815D-5DB1-4B4D-BDC1-20D10506F3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7264" y="1880921"/>
            <a:ext cx="5269972" cy="6241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C7132D-6243-ED4A-85E2-8E6D5C802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2319" y="2469780"/>
            <a:ext cx="5244917" cy="34090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3A1C64-7210-E942-88DC-5013B5F8B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4ED8-9ED5-4B4A-BE5A-B7C485B8202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34498E-AF1B-A542-86D4-9039D018D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7EF353-1F56-2E41-9F11-617541E16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F8C5-F64B-1745-B1D7-831F48F80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3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BFCF1-5733-C647-974E-EC7089D17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757" y="519603"/>
            <a:ext cx="1088248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51EC91-2E8C-5A4C-ADA8-418B9AB1F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4756" y="6368344"/>
            <a:ext cx="2743200" cy="365125"/>
          </a:xfrm>
        </p:spPr>
        <p:txBody>
          <a:bodyPr/>
          <a:lstStyle/>
          <a:p>
            <a:fld id="{2DD64ED8-9ED5-4B4A-BE5A-B7C485B8202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E7D7CA-EDCB-9749-84EC-3693AE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20E61-676B-734F-8A59-42A7F8CF6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4036" y="6339103"/>
            <a:ext cx="2743200" cy="365125"/>
          </a:xfrm>
        </p:spPr>
        <p:txBody>
          <a:bodyPr/>
          <a:lstStyle/>
          <a:p>
            <a:fld id="{E714F8C5-F64B-1745-B1D7-831F48F80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74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D19578-037B-7C47-9BA5-86AAEB20B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40" y="6376425"/>
            <a:ext cx="2743200" cy="365125"/>
          </a:xfrm>
        </p:spPr>
        <p:txBody>
          <a:bodyPr/>
          <a:lstStyle/>
          <a:p>
            <a:fld id="{2DD64ED8-9ED5-4B4A-BE5A-B7C485B8202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738C50-24C0-B84D-9A51-9246D01C7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774C8-E11C-EA41-BFCA-EF9327B39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4036" y="6356350"/>
            <a:ext cx="2743200" cy="365125"/>
          </a:xfrm>
        </p:spPr>
        <p:txBody>
          <a:bodyPr/>
          <a:lstStyle/>
          <a:p>
            <a:fld id="{E714F8C5-F64B-1745-B1D7-831F48F80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75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AFBFF-12C3-A548-BAA6-8E1AD4731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785" y="391904"/>
            <a:ext cx="363343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F817B-01D3-1F4F-BD52-36D765DC3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4088" y="421507"/>
            <a:ext cx="5451299" cy="54395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58D5DC-99E8-6B48-9544-00770C18C4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4585" y="2136518"/>
            <a:ext cx="4725631" cy="374629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F82805-F7D9-1640-8814-B360D1198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4ED8-9ED5-4B4A-BE5A-B7C485B8202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48DBB-C25E-9548-BE90-17F333FE4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D4EB9-2E3D-2940-BC26-E876F87A3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F8C5-F64B-1745-B1D7-831F48F80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2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01B61-A774-C54B-A04E-DEDD6BFB5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326" y="408944"/>
            <a:ext cx="3391342" cy="153424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7F3D19-E122-6C40-A40E-26766D95CD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03075" y="408944"/>
            <a:ext cx="5838213" cy="54399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8E22FC-620D-0240-A8EA-34487110B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41" y="2145181"/>
            <a:ext cx="4413420" cy="371183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BC82D-1376-4047-8D02-A7E5DFDBA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40" y="6327389"/>
            <a:ext cx="2743200" cy="365125"/>
          </a:xfrm>
        </p:spPr>
        <p:txBody>
          <a:bodyPr/>
          <a:lstStyle/>
          <a:p>
            <a:fld id="{2DD64ED8-9ED5-4B4A-BE5A-B7C485B8202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17D9D8-04DB-9B40-A6A3-E4610E018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F4E9D-C560-FF49-B005-A8543C5E4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4036" y="6356350"/>
            <a:ext cx="2743200" cy="365125"/>
          </a:xfrm>
        </p:spPr>
        <p:txBody>
          <a:bodyPr/>
          <a:lstStyle/>
          <a:p>
            <a:fld id="{E714F8C5-F64B-1745-B1D7-831F48F80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42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EDFE40-33B6-344C-8A81-0C68E9F4C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117"/>
            <a:ext cx="10668000" cy="1298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F0511-EFBC-BF47-84FD-B3112EB9B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42367"/>
            <a:ext cx="10690568" cy="3567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8B280-8D74-9246-AE62-65D34388B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4756" y="632500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64ED8-9ED5-4B4A-BE5A-B7C485B8202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0F490-193A-BD4A-A097-31CF84F0EB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D0578-03D6-F64A-8DD9-3A161BECB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2257" y="63683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4F8C5-F64B-1745-B1D7-831F48F8087E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E9CE161-F97A-49F6-9D5C-602B78DE483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076622" y="-15073"/>
            <a:ext cx="3115377" cy="11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5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https://technofaq.org/posts/2020/09/4-things-a-small-business-owner-can-do-to-succeed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rawpixel.com/search/honour" TargetMode="External"/><Relationship Id="rId5" Type="http://schemas.openxmlformats.org/officeDocument/2006/relationships/image" Target="../media/image14.1"/><Relationship Id="rId4" Type="http://schemas.openxmlformats.org/officeDocument/2006/relationships/hyperlink" Target="http://www.chasingfooddreams.com/2019/07/the-league-of-kitchens-spirit-to-serve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form.jotform.com/220376157882159" TargetMode="External"/><Relationship Id="rId3" Type="http://schemas.openxmlformats.org/officeDocument/2006/relationships/image" Target="../media/image15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howardcountymd.gov/howardworkforce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scholarsmepub.com/contact-us/" TargetMode="External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www.mynextmove.org/profile/summary/41-3041.00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hyperlink" Target="https://pixabay.com/photos/way-highway-mountains-landscape-210173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technofaq.org/posts/2021/01/4-important-construction-technology-trends-in-2021/" TargetMode="External"/><Relationship Id="rId3" Type="http://schemas.openxmlformats.org/officeDocument/2006/relationships/image" Target="../media/image6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oist.jp/news-center/photos/healthcare-center-nurses" TargetMode="External"/><Relationship Id="rId5" Type="http://schemas.openxmlformats.org/officeDocument/2006/relationships/image" Target="../media/image7.jpg"/><Relationship Id="rId4" Type="http://schemas.openxmlformats.org/officeDocument/2006/relationships/hyperlink" Target="https://www.mynextmove.org/profile/summary/11-9021.00?print=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onlineinternetmarketinghelp.com/maximize-your-time-by-being-productiv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llr.maryland.gov/employment/taxcreditintroduction.s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highvalleyramblings.blogspot.com/2017/08/eastons-failed-lerta-program.html" TargetMode="Externa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2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hyperlink" Target="http://morethaneoi.blogspot.com/2012/09/handshakes.html" TargetMode="External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614" y="2767106"/>
            <a:ext cx="377274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Registered Apprenticeship Programs for</a:t>
            </a:r>
            <a:b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Businesses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F3C3E9-4162-5A48-805D-5ACB531B4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/>
        </p:blipFill>
        <p:spPr>
          <a:xfrm>
            <a:off x="4502428" y="1017407"/>
            <a:ext cx="7225748" cy="4823186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858F451D-9537-814A-A405-57441A6AD8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5D712F6-1693-417F-9C26-88317C119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7220" y="0"/>
            <a:ext cx="3581400" cy="101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96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CE3403-DCED-4362-ADF8-78651D5E9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678176"/>
            <a:ext cx="5109005" cy="1777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CREDENTIALS</a:t>
            </a:r>
            <a:r>
              <a:rPr lang="en-US" sz="4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sz="4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40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Teams&#10;&#10;Description automatically generated with medium confidence">
            <a:extLst>
              <a:ext uri="{FF2B5EF4-FFF2-40B4-BE49-F238E27FC236}">
                <a16:creationId xmlns:a16="http://schemas.microsoft.com/office/drawing/2014/main" id="{CC98367E-89E9-408D-8492-69370B4D31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0531" r="10790" b="1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8" name="Picture 7" descr="A group of people standing on a stage&#10;&#10;Description automatically generated with medium confidence">
            <a:extLst>
              <a:ext uri="{FF2B5EF4-FFF2-40B4-BE49-F238E27FC236}">
                <a16:creationId xmlns:a16="http://schemas.microsoft.com/office/drawing/2014/main" id="{77464230-FC35-409E-A599-9AFDF21E35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5258" r="1" b="16629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2DE3A2-A8CA-4E59-8475-286300CA8B67}"/>
              </a:ext>
            </a:extLst>
          </p:cNvPr>
          <p:cNvSpPr txBox="1"/>
          <p:nvPr/>
        </p:nvSpPr>
        <p:spPr>
          <a:xfrm>
            <a:off x="6191776" y="4571423"/>
            <a:ext cx="5208544" cy="1770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Upon program completion apprentices earn a portable, nationally recognized credential within an industry.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program is intensive, rigorous, and competency-based.  </a:t>
            </a:r>
          </a:p>
        </p:txBody>
      </p:sp>
    </p:spTree>
    <p:extLst>
      <p:ext uri="{BB962C8B-B14F-4D97-AF65-F5344CB8AC3E}">
        <p14:creationId xmlns:p14="http://schemas.microsoft.com/office/powerpoint/2010/main" val="1005452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0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Rectangle 24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A3EED0-611F-457E-BF4D-EC16F2081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0441" r="10441"/>
          <a:stretch/>
        </p:blipFill>
        <p:spPr>
          <a:xfrm>
            <a:off x="4031974" y="-18237"/>
            <a:ext cx="8160026" cy="6875809"/>
          </a:xfrm>
          <a:prstGeom prst="rect">
            <a:avLst/>
          </a:prstGeom>
        </p:spPr>
      </p:pic>
      <p:sp>
        <p:nvSpPr>
          <p:cNvPr id="35" name="Freeform: Shape 26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B5422C-3C1A-4ADF-8A9C-A6F1F82CC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2501979"/>
            <a:ext cx="3821201" cy="3979812"/>
          </a:xfrm>
        </p:spPr>
        <p:txBody>
          <a:bodyPr anchor="t">
            <a:normAutofit fontScale="90000"/>
          </a:bodyPr>
          <a:lstStyle/>
          <a:p>
            <a:pPr algn="r"/>
            <a:br>
              <a:rPr lang="en-US" sz="13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200" b="1" dirty="0">
                <a:solidFill>
                  <a:schemeClr val="bg1"/>
                </a:solidFill>
              </a:rPr>
              <a:t>Who is your contact?</a:t>
            </a:r>
            <a:br>
              <a:rPr lang="en-US" sz="2200" b="1" dirty="0">
                <a:solidFill>
                  <a:schemeClr val="bg1"/>
                </a:solidFill>
              </a:rPr>
            </a:br>
            <a:br>
              <a:rPr lang="en-US" sz="2200" b="1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Dolly Bermudez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Apprenticeship Coordinator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Howard County Office of Workforce Development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dbermudez@howardcountymd.gov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410 290 2648</a:t>
            </a:r>
            <a:br>
              <a:rPr lang="en-US" sz="2100" dirty="0">
                <a:solidFill>
                  <a:schemeClr val="bg1"/>
                </a:solidFill>
              </a:rPr>
            </a:br>
            <a:br>
              <a:rPr lang="en-US" sz="2100" dirty="0">
                <a:solidFill>
                  <a:schemeClr val="bg1"/>
                </a:solidFill>
              </a:rPr>
            </a:br>
            <a:br>
              <a:rPr lang="en-U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2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See Flyers in English &amp; Spanish</a:t>
            </a:r>
            <a:br>
              <a:rPr lang="en-US" sz="2000" dirty="0">
                <a:solidFill>
                  <a:srgbClr val="FFFFFF"/>
                </a:solidFill>
                <a:highlight>
                  <a:srgbClr val="FFFF00"/>
                </a:highlight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C2892D2-E420-48E0-940E-A460D8E0D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531" y="213995"/>
            <a:ext cx="3581400" cy="1276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12FB7A-F0A4-4016-87CC-1B2B6CE11C88}"/>
              </a:ext>
            </a:extLst>
          </p:cNvPr>
          <p:cNvSpPr txBox="1"/>
          <p:nvPr/>
        </p:nvSpPr>
        <p:spPr>
          <a:xfrm>
            <a:off x="4971948" y="5748032"/>
            <a:ext cx="66593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Website: 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https://www.howardcountymd.gov/howardworkforce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FA68C-91B4-4316-9817-3BCDA36A44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373" y="1884964"/>
            <a:ext cx="3511558" cy="727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D1DE49-EF7A-41FA-8C22-A4FC6688F57A}"/>
              </a:ext>
            </a:extLst>
          </p:cNvPr>
          <p:cNvSpPr txBox="1"/>
          <p:nvPr/>
        </p:nvSpPr>
        <p:spPr>
          <a:xfrm>
            <a:off x="4371371" y="213995"/>
            <a:ext cx="77137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register in upcoming Apprenticeship sessions and  Workshops: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https://form.jotform.com/220376157882159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 descr="Qr code&#10;&#10;Description automatically generated">
            <a:extLst>
              <a:ext uri="{FF2B5EF4-FFF2-40B4-BE49-F238E27FC236}">
                <a16:creationId xmlns:a16="http://schemas.microsoft.com/office/drawing/2014/main" id="{4013101D-264C-40B9-B0FF-2D4DA37CF0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1213" y="1682620"/>
            <a:ext cx="1755289" cy="200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30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F374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AD40C-E84D-4CEB-8350-2B1B2B8C0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414E70-EA90-4204-963A-E3FAB6E169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3337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221C86E-E8C0-49F8-917A-897103B54E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2120854"/>
              </p:ext>
            </p:extLst>
          </p:nvPr>
        </p:nvGraphicFramePr>
        <p:xfrm>
          <a:off x="8029319" y="917725"/>
          <a:ext cx="3424739" cy="4852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14084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2357048-4725-4C51-9908-67D08702B1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6355" b="6355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BF7BE5-407F-4F79-AEB2-7E2913562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834" y="365125"/>
            <a:ext cx="4814887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WHY APPRENTICESHIPS?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307693-09DB-441E-9562-25EED7C72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1681" y="2018564"/>
            <a:ext cx="5464319" cy="374276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Apprenticeship is an industry-driven, high-quality career pathway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Employers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can develop and prepare their future workforce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I</a:t>
            </a:r>
            <a:r>
              <a:rPr kumimoji="0" lang="en-US" sz="28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ndividuals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can obtain paid work experience, classroom instruction, and nationally-recognized credentials for highly skilled occupations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AAA333C-31A2-4C46-B6F4-0E3585796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30" y="5849649"/>
            <a:ext cx="3581400" cy="920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56AD71-555E-4382-81D8-232165D5B05E}"/>
              </a:ext>
            </a:extLst>
          </p:cNvPr>
          <p:cNvSpPr txBox="1"/>
          <p:nvPr/>
        </p:nvSpPr>
        <p:spPr>
          <a:xfrm>
            <a:off x="1355834" y="5682777"/>
            <a:ext cx="10368757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Apprenticeship is a proven solution to create and retain your talent pipeline  </a:t>
            </a:r>
          </a:p>
        </p:txBody>
      </p:sp>
    </p:spTree>
    <p:extLst>
      <p:ext uri="{BB962C8B-B14F-4D97-AF65-F5344CB8AC3E}">
        <p14:creationId xmlns:p14="http://schemas.microsoft.com/office/powerpoint/2010/main" val="285947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614" y="2767106"/>
            <a:ext cx="377274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600" b="1" dirty="0">
                <a:solidFill>
                  <a:srgbClr val="FFFFFF"/>
                </a:solidFill>
              </a:rPr>
              <a:t>The Five Components of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ApprenticeshipPrograms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for</a:t>
            </a:r>
            <a:b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Businesses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F3C3E9-4162-5A48-805D-5ACB531B4F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05852" y="306419"/>
            <a:ext cx="7807236" cy="6244731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858F451D-9537-814A-A405-57441A6AD8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5D712F6-1693-417F-9C26-88317C119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55" y="137786"/>
            <a:ext cx="3581400" cy="101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11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0428" y="1368602"/>
            <a:ext cx="7231784" cy="3654081"/>
          </a:xfrm>
        </p:spPr>
        <p:txBody>
          <a:bodyPr anchor="ctr">
            <a:normAutofit/>
          </a:bodyPr>
          <a:lstStyle/>
          <a:p>
            <a:br>
              <a:rPr lang="en-US" sz="5400" dirty="0">
                <a:solidFill>
                  <a:schemeClr val="tx2"/>
                </a:solidFill>
              </a:rPr>
            </a:br>
            <a:endParaRPr lang="en-US" sz="5400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BA08E-2C54-204F-9C53-E4416C806649}"/>
              </a:ext>
            </a:extLst>
          </p:cNvPr>
          <p:cNvSpPr txBox="1"/>
          <p:nvPr/>
        </p:nvSpPr>
        <p:spPr>
          <a:xfrm>
            <a:off x="-352799" y="562251"/>
            <a:ext cx="10647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EXAMPLES OF APPRENTICEABLE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OCCUPATIONS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B73D49-465E-AA44-B1B4-1E32C3C6DF8E}"/>
              </a:ext>
            </a:extLst>
          </p:cNvPr>
          <p:cNvSpPr txBox="1"/>
          <p:nvPr/>
        </p:nvSpPr>
        <p:spPr>
          <a:xfrm>
            <a:off x="1224023" y="1816921"/>
            <a:ext cx="108003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9E611-A7DC-4876-9BAA-AC4780FAF300}"/>
              </a:ext>
            </a:extLst>
          </p:cNvPr>
          <p:cNvSpPr txBox="1"/>
          <p:nvPr/>
        </p:nvSpPr>
        <p:spPr>
          <a:xfrm>
            <a:off x="1475611" y="5829034"/>
            <a:ext cx="9240777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You are not limited to the existing occupations. You can create new ones!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ABF8A2-0D3C-4C7E-9D5E-655D49716D18}"/>
              </a:ext>
            </a:extLst>
          </p:cNvPr>
          <p:cNvSpPr txBox="1"/>
          <p:nvPr/>
        </p:nvSpPr>
        <p:spPr>
          <a:xfrm>
            <a:off x="1205317" y="1149883"/>
            <a:ext cx="10800337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600" dirty="0">
                <a:solidFill>
                  <a:prstClr val="black"/>
                </a:solidFill>
                <a:latin typeface="Arial" panose="020B0604020202020204"/>
              </a:rPr>
              <a:t>O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ver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230 traditional and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NON-TRADITIONAL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occupations: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endParaRPr lang="en-US" sz="2600" dirty="0">
              <a:solidFill>
                <a:prstClr val="black"/>
              </a:solidFill>
              <a:latin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600" dirty="0">
                <a:solidFill>
                  <a:prstClr val="black"/>
                </a:solidFill>
                <a:latin typeface="Arial" panose="020B0604020202020204"/>
              </a:rPr>
              <a:t>Cloud and Data Center Support Technicians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600" dirty="0">
                <a:solidFill>
                  <a:prstClr val="black"/>
                </a:solidFill>
                <a:latin typeface="Arial" panose="020B0604020202020204"/>
              </a:rPr>
              <a:t>Cyber Security Professionals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600" dirty="0">
                <a:solidFill>
                  <a:prstClr val="black"/>
                </a:solidFill>
                <a:latin typeface="Arial" panose="020B0604020202020204"/>
              </a:rPr>
              <a:t>Environmental Care Supervisors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Hea</a:t>
            </a:r>
            <a:r>
              <a:rPr lang="en-US" sz="2600" dirty="0">
                <a:solidFill>
                  <a:prstClr val="black"/>
                </a:solidFill>
                <a:latin typeface="Arial" panose="020B0604020202020204"/>
              </a:rPr>
              <a:t>lth Unit Coordinator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IT Project and Business Analysts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600" dirty="0">
                <a:solidFill>
                  <a:prstClr val="black"/>
                </a:solidFill>
                <a:latin typeface="Arial" panose="020B0604020202020204"/>
              </a:rPr>
              <a:t>Software Development Analysts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600" dirty="0">
                <a:solidFill>
                  <a:prstClr val="black"/>
                </a:solidFill>
                <a:latin typeface="Arial" panose="020B0604020202020204"/>
              </a:rPr>
              <a:t>Telecommunication Tower Technicians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B945C3-847E-4CF7-A830-C33385EFD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10234936" y="1485277"/>
            <a:ext cx="1780359" cy="1208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F86D6A-585B-4243-8000-1AF1D297F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10215941" y="2684320"/>
            <a:ext cx="1799065" cy="1279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475144-9817-4BA4-BDFF-FE50745F6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>
          <a:xfrm>
            <a:off x="10225295" y="3972804"/>
            <a:ext cx="1799065" cy="122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7151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0428" y="1368602"/>
            <a:ext cx="7231784" cy="3654081"/>
          </a:xfrm>
        </p:spPr>
        <p:txBody>
          <a:bodyPr anchor="ctr">
            <a:normAutofit/>
          </a:bodyPr>
          <a:lstStyle/>
          <a:p>
            <a:br>
              <a:rPr lang="en-US" sz="5400" dirty="0">
                <a:solidFill>
                  <a:schemeClr val="tx2"/>
                </a:solidFill>
              </a:rPr>
            </a:br>
            <a:endParaRPr lang="en-US" sz="5400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BA08E-2C54-204F-9C53-E4416C806649}"/>
              </a:ext>
            </a:extLst>
          </p:cNvPr>
          <p:cNvSpPr txBox="1"/>
          <p:nvPr/>
        </p:nvSpPr>
        <p:spPr>
          <a:xfrm>
            <a:off x="620428" y="1158646"/>
            <a:ext cx="8586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BENEFITS TO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BUSINESSES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B73D49-465E-AA44-B1B4-1E32C3C6DF8E}"/>
              </a:ext>
            </a:extLst>
          </p:cNvPr>
          <p:cNvSpPr txBox="1"/>
          <p:nvPr/>
        </p:nvSpPr>
        <p:spPr>
          <a:xfrm>
            <a:off x="740547" y="2136249"/>
            <a:ext cx="10684197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Apprenticeship programs allow business owners to: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Build your workforce </a:t>
            </a:r>
            <a:r>
              <a:rPr lang="en-US" sz="2700" dirty="0">
                <a:solidFill>
                  <a:prstClr val="black"/>
                </a:solidFill>
                <a:latin typeface="Arial" panose="020B0604020202020204"/>
              </a:rPr>
              <a:t>and a talent development solution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700" dirty="0">
                <a:solidFill>
                  <a:prstClr val="black"/>
                </a:solidFill>
                <a:latin typeface="Arial" panose="020B0604020202020204"/>
              </a:rPr>
              <a:t>Customize the right training model for your company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Reduce turnover, </a:t>
            </a:r>
            <a:r>
              <a:rPr lang="en-US" sz="2700" dirty="0">
                <a:solidFill>
                  <a:prstClr val="black"/>
                </a:solidFill>
                <a:latin typeface="Arial" panose="020B0604020202020204"/>
              </a:rPr>
              <a:t>improve loyalty, and increase retention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Plan for employee succession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700" dirty="0">
                <a:solidFill>
                  <a:prstClr val="black"/>
                </a:solidFill>
                <a:latin typeface="Arial" panose="020B0604020202020204"/>
              </a:rPr>
              <a:t>Attract women, minorities, and veterans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Increase productivity and improve community relations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387E13-7A3C-47BB-92FF-432BAEDFD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9903101" y="2185786"/>
            <a:ext cx="2288899" cy="24864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681177-E5C5-4391-A261-1F1D151E1579}"/>
              </a:ext>
            </a:extLst>
          </p:cNvPr>
          <p:cNvSpPr txBox="1"/>
          <p:nvPr/>
        </p:nvSpPr>
        <p:spPr>
          <a:xfrm>
            <a:off x="1355834" y="5682777"/>
            <a:ext cx="10368757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Apprenticeships are good for employers and career seekers.  </a:t>
            </a:r>
          </a:p>
        </p:txBody>
      </p:sp>
    </p:spTree>
    <p:extLst>
      <p:ext uri="{BB962C8B-B14F-4D97-AF65-F5344CB8AC3E}">
        <p14:creationId xmlns:p14="http://schemas.microsoft.com/office/powerpoint/2010/main" val="3103416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90BA8-6345-4FF1-B674-7F2BF1EB0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720" y="856180"/>
            <a:ext cx="9007173" cy="1128068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IMPORTANTLY</a:t>
            </a:r>
            <a:r>
              <a:rPr lang="en-US" sz="3700" b="1" dirty="0">
                <a:solidFill>
                  <a:schemeClr val="accent1">
                    <a:lumMod val="75000"/>
                  </a:schemeClr>
                </a:solidFill>
              </a:rPr>
              <a:t>…. </a:t>
            </a:r>
            <a:br>
              <a:rPr lang="en-US" sz="37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700" b="1" dirty="0">
                <a:solidFill>
                  <a:schemeClr val="accent1">
                    <a:lumMod val="75000"/>
                  </a:schemeClr>
                </a:solidFill>
              </a:rPr>
              <a:t>Local, State and Federal Tax Incentives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39F16-977E-42DC-8FA6-BB2FC8496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720" y="2268313"/>
            <a:ext cx="9396429" cy="4192089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Work Opportunity Tax Credit</a:t>
            </a:r>
          </a:p>
          <a:p>
            <a:r>
              <a:rPr lang="en-US" sz="2400" b="1" dirty="0"/>
              <a:t>Enterprise Zone Tax Credit</a:t>
            </a:r>
          </a:p>
          <a:p>
            <a:r>
              <a:rPr lang="en-US" sz="2400" b="1" dirty="0"/>
              <a:t>MD Disability Employment Tax Credit</a:t>
            </a:r>
          </a:p>
          <a:p>
            <a:r>
              <a:rPr lang="en-US" sz="2400" b="1" dirty="0"/>
              <a:t>Hire Our Veterans Tax Credit</a:t>
            </a:r>
          </a:p>
          <a:p>
            <a:r>
              <a:rPr lang="en-US" sz="2400" b="1" dirty="0"/>
              <a:t>Sales and Use Tax Credit</a:t>
            </a:r>
          </a:p>
          <a:p>
            <a:pPr marL="0" indent="0">
              <a:buNone/>
            </a:pPr>
            <a:r>
              <a:rPr lang="en-US" sz="2000" b="1" dirty="0"/>
              <a:t>Link</a:t>
            </a:r>
            <a:r>
              <a:rPr lang="en-US" sz="2400" b="1" dirty="0"/>
              <a:t> </a:t>
            </a:r>
            <a:r>
              <a:rPr lang="en-US" sz="2400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http://www.dllr.maryland.gov/employment/taxcreditintroduction.shtml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B6AC20-552C-4205-92B0-226D789FA262}"/>
              </a:ext>
            </a:extLst>
          </p:cNvPr>
          <p:cNvSpPr txBox="1"/>
          <p:nvPr/>
        </p:nvSpPr>
        <p:spPr>
          <a:xfrm>
            <a:off x="1700606" y="5801765"/>
            <a:ext cx="8892182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Work Opportunity Tax Credit &amp; State Tax Credits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AD2D4-08E7-45B0-8641-8121FB99C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521" y="148983"/>
            <a:ext cx="3544524" cy="707197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C6FF1131-4AC5-419C-A6B0-C69EA7170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177985">
            <a:off x="8591681" y="2800356"/>
            <a:ext cx="3380411" cy="190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47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D91C9-3BC3-46D0-987C-B83D452BA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OPTIONS FOR FINANCIAL INCENTIVES FOR BUSINESS OWNERS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D6E741D-E31D-4D14-A378-90C753A239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3781906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3315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wo people looking at a tablet&#10;&#10;Description automatically generated with medium confidence">
            <a:extLst>
              <a:ext uri="{FF2B5EF4-FFF2-40B4-BE49-F238E27FC236}">
                <a16:creationId xmlns:a16="http://schemas.microsoft.com/office/drawing/2014/main" id="{07DBE9BF-07F6-41AA-A302-41A5D56F6E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15414"/>
          <a:stretch/>
        </p:blipFill>
        <p:spPr>
          <a:xfrm>
            <a:off x="114300" y="14860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95314D-DB06-4DB1-A1B8-97E7DB351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681861"/>
            <a:ext cx="12191980" cy="1325563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WE CAN PARTNER WITH YOU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81A3F4E2-615B-472D-A4E0-28C36A0A46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801733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9703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52874F9-70F0-4740-B4B4-16D3E52309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graphicEl>
                                              <a:dgm id="{F52874F9-70F0-4740-B4B4-16D3E52309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0EC5C91-E5AC-48F7-A062-43EA9A802A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graphicEl>
                                              <a:dgm id="{00EC5C91-E5AC-48F7-A062-43EA9A802A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293F77D-F1BF-445F-B5F1-4B6A95AEE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graphicEl>
                                              <a:dgm id="{7293F77D-F1BF-445F-B5F1-4B6A95AEE3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AD68ECD-1971-4759-9678-75BD8E5E82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graphicEl>
                                              <a:dgm id="{BAD68ECD-1971-4759-9678-75BD8E5E82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400515E-D350-4C53-9AED-0451BB79E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graphicEl>
                                              <a:dgm id="{A400515E-D350-4C53-9AED-0451BB79E0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099BFCC-0266-4F7E-A236-D14846702E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graphicEl>
                                              <a:dgm id="{2099BFCC-0266-4F7E-A236-D14846702E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D86F576-CB67-4706-A71E-7CE158DD79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graphicEl>
                                              <a:dgm id="{0D86F576-CB67-4706-A71E-7CE158DD79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615F0415-F2DC-4B85-9625-9B6E4C18D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graphicEl>
                                              <a:dgm id="{615F0415-F2DC-4B85-9625-9B6E4C18D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F815E4A3B27C4A825BAA7006A11AF7" ma:contentTypeVersion="2" ma:contentTypeDescription="Create a new document." ma:contentTypeScope="" ma:versionID="4d97769f5e50cbde36e773e713bb4ebe">
  <xsd:schema xmlns:xsd="http://www.w3.org/2001/XMLSchema" xmlns:xs="http://www.w3.org/2001/XMLSchema" xmlns:p="http://schemas.microsoft.com/office/2006/metadata/properties" xmlns:ns3="4fac1e4a-16ab-4bb6-8195-696ba170c484" targetNamespace="http://schemas.microsoft.com/office/2006/metadata/properties" ma:root="true" ma:fieldsID="27486702264fa166272c730dd0599721" ns3:_="">
    <xsd:import namespace="4fac1e4a-16ab-4bb6-8195-696ba170c4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ac1e4a-16ab-4bb6-8195-696ba170c4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564FAF-3656-4890-9C91-F59AA7E611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ac1e4a-16ab-4bb6-8195-696ba170c4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66931A-FF8D-493C-991D-58E2B55D718F}">
  <ds:schemaRefs>
    <ds:schemaRef ds:uri="http://purl.org/dc/terms/"/>
    <ds:schemaRef ds:uri="http://schemas.openxmlformats.org/package/2006/metadata/core-properties"/>
    <ds:schemaRef ds:uri="4fac1e4a-16ab-4bb6-8195-696ba170c484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F6C7E71-A59F-4AA0-8EB6-564796D846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503</Words>
  <Application>Microsoft Office PowerPoint</Application>
  <PresentationFormat>Widescreen</PresentationFormat>
  <Paragraphs>73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Office Theme</vt:lpstr>
      <vt:lpstr>Registered Apprenticeship Programs for Businesses</vt:lpstr>
      <vt:lpstr>AGENDA</vt:lpstr>
      <vt:lpstr>WHY APPRENTICESHIPS?</vt:lpstr>
      <vt:lpstr>The Five Components of ApprenticeshipPrograms for Businesses</vt:lpstr>
      <vt:lpstr> </vt:lpstr>
      <vt:lpstr> </vt:lpstr>
      <vt:lpstr>MOST IMPORTANTLY….  Local, State and Federal Tax Incentives</vt:lpstr>
      <vt:lpstr>OPTIONS FOR FINANCIAL INCENTIVES FOR BUSINESS OWNERS</vt:lpstr>
      <vt:lpstr>       HOW WE CAN PARTNER WITH YOU</vt:lpstr>
      <vt:lpstr>CREDENTIALS  </vt:lpstr>
      <vt:lpstr>    Who is your contact?  Dolly Bermudez Apprenticeship Coordinator Howard County Office of Workforce Development dbermudez@howardcountymd.gov 410 290 2648          See Flyers in English &amp; Spanish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 B</dc:creator>
  <cp:lastModifiedBy>Bermudez, Dolly</cp:lastModifiedBy>
  <cp:revision>50</cp:revision>
  <dcterms:created xsi:type="dcterms:W3CDTF">2022-01-24T00:54:01Z</dcterms:created>
  <dcterms:modified xsi:type="dcterms:W3CDTF">2022-02-15T18:07:15Z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0x010100D0F815E4A3B27C4A825BAA7006A11AF7</vt:lpwstr>
  </property>
</Properties>
</file>